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6" r:id="rId1"/>
  </p:sldMasterIdLst>
  <p:notesMasterIdLst>
    <p:notesMasterId r:id="rId45"/>
  </p:notesMasterIdLst>
  <p:sldIdLst>
    <p:sldId id="256" r:id="rId2"/>
    <p:sldId id="350" r:id="rId3"/>
    <p:sldId id="305" r:id="rId4"/>
    <p:sldId id="316" r:id="rId5"/>
    <p:sldId id="303" r:id="rId6"/>
    <p:sldId id="315" r:id="rId7"/>
    <p:sldId id="331" r:id="rId8"/>
    <p:sldId id="309" r:id="rId9"/>
    <p:sldId id="330" r:id="rId10"/>
    <p:sldId id="269" r:id="rId11"/>
    <p:sldId id="310" r:id="rId12"/>
    <p:sldId id="333" r:id="rId13"/>
    <p:sldId id="332" r:id="rId14"/>
    <p:sldId id="270" r:id="rId15"/>
    <p:sldId id="342" r:id="rId16"/>
    <p:sldId id="271" r:id="rId17"/>
    <p:sldId id="295" r:id="rId18"/>
    <p:sldId id="308" r:id="rId19"/>
    <p:sldId id="335" r:id="rId20"/>
    <p:sldId id="307" r:id="rId21"/>
    <p:sldId id="318" r:id="rId22"/>
    <p:sldId id="317" r:id="rId23"/>
    <p:sldId id="336" r:id="rId24"/>
    <p:sldId id="312" r:id="rId25"/>
    <p:sldId id="257" r:id="rId26"/>
    <p:sldId id="272" r:id="rId27"/>
    <p:sldId id="343" r:id="rId28"/>
    <p:sldId id="344" r:id="rId29"/>
    <p:sldId id="299" r:id="rId30"/>
    <p:sldId id="322" r:id="rId31"/>
    <p:sldId id="321" r:id="rId32"/>
    <p:sldId id="323" r:id="rId33"/>
    <p:sldId id="347" r:id="rId34"/>
    <p:sldId id="297" r:id="rId35"/>
    <p:sldId id="326" r:id="rId36"/>
    <p:sldId id="357" r:id="rId37"/>
    <p:sldId id="355" r:id="rId38"/>
    <p:sldId id="296" r:id="rId39"/>
    <p:sldId id="329" r:id="rId40"/>
    <p:sldId id="352" r:id="rId41"/>
    <p:sldId id="351" r:id="rId42"/>
    <p:sldId id="301" r:id="rId43"/>
    <p:sldId id="300" r:id="rId4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9" autoAdjust="0"/>
    <p:restoredTop sz="65270" autoAdjust="0"/>
  </p:normalViewPr>
  <p:slideViewPr>
    <p:cSldViewPr snapToGrid="0">
      <p:cViewPr varScale="1">
        <p:scale>
          <a:sx n="103" d="100"/>
          <a:sy n="103" d="100"/>
        </p:scale>
        <p:origin x="2392" y="16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notechforapartheid.com/"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notechforapartheid.com/"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vchr.org/energix.html" TargetMode="External"/><Relationship Id="rId4" Type="http://schemas.openxmlformats.org/officeDocument/2006/relationships/hyperlink" Target="https://paypal.7amleh.org/"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notechforapartheid.com/" TargetMode="External"/><Relationship Id="rId2" Type="http://schemas.openxmlformats.org/officeDocument/2006/relationships/slide" Target="../slides/slide36.xml"/><Relationship Id="rId1" Type="http://schemas.openxmlformats.org/officeDocument/2006/relationships/notesMaster" Target="../notesMasters/notesMaster1.xml"/><Relationship Id="rId5" Type="http://schemas.openxmlformats.org/officeDocument/2006/relationships/hyperlink" Target="https://vchr.org/energix.html" TargetMode="External"/><Relationship Id="rId4" Type="http://schemas.openxmlformats.org/officeDocument/2006/relationships/hyperlink" Target="https://paypal.7amleh.org/"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notechforapartheid.com/" TargetMode="External"/><Relationship Id="rId2" Type="http://schemas.openxmlformats.org/officeDocument/2006/relationships/slide" Target="../slides/slide37.xml"/><Relationship Id="rId1" Type="http://schemas.openxmlformats.org/officeDocument/2006/relationships/notesMaster" Target="../notesMasters/notesMaster1.xml"/><Relationship Id="rId5" Type="http://schemas.openxmlformats.org/officeDocument/2006/relationships/hyperlink" Target="https://vchr.org/energix.html" TargetMode="External"/><Relationship Id="rId4" Type="http://schemas.openxmlformats.org/officeDocument/2006/relationships/hyperlink" Target="https://paypal.7amleh.org/"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We created this PowerPoint to be both a complete resource and a template. You will notice in the notes that a complete script is there.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Feel free to edit this slide show. Some slides have repetitive information, showing the same information in a different way. (For example, if we have a video slide, we also have a non-video slide showing the same thing.) We recommend you trim the repetitive slides based on which ones will work best for your audience and your setup.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You will also notice that the options under “new slide” are already formatted to fit the stylistic theme of the slide show, so you can add your own or remove slides, depending on your and your audience’s needs, as well as any current events that you may wish to include. </a:t>
            </a:r>
          </a:p>
          <a:p>
            <a:pPr marL="0" lvl="0" indent="0" algn="l" rtl="0">
              <a:spcBef>
                <a:spcPts val="0"/>
              </a:spcBef>
              <a:spcAft>
                <a:spcPts val="0"/>
              </a:spcAft>
              <a:buNone/>
            </a:pPr>
            <a:r>
              <a:rPr lang="en-US" i="1" dirty="0"/>
              <a:t>If you want to add photos from Palestine, ActiveStills.org has a large library of photos that are free to use, crediting them as the source.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One note about formatting. Rather than using the animation function to make text or pictures appear on the slide, we created the same effect by including multiple slides that build upon each other the same topic. We did this to make it easier to share and ensure continuity on different computer programs.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If you do not use any text boxes that allow you to “add title/text here,” you can delete those before making your presentation</a:t>
            </a:r>
          </a:p>
          <a:p>
            <a:pPr marL="0" lvl="0" indent="0" algn="l" rtl="0">
              <a:spcBef>
                <a:spcPts val="0"/>
              </a:spcBef>
              <a:spcAft>
                <a:spcPts val="0"/>
              </a:spcAft>
              <a:buNone/>
            </a:pPr>
            <a:endParaRPr lang="en-US" i="1" dirty="0"/>
          </a:p>
          <a:p>
            <a:pPr marL="0" lvl="0" indent="0" algn="l" rtl="0">
              <a:spcBef>
                <a:spcPts val="0"/>
              </a:spcBef>
              <a:spcAft>
                <a:spcPts val="0"/>
              </a:spcAft>
              <a:buNone/>
            </a:pPr>
            <a:r>
              <a:rPr lang="en-US" i="0" dirty="0"/>
              <a:t>OPENING TEXT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Apartheid-Free initiative seeks to address the root causes of Palestinian oppression</a:t>
            </a:r>
          </a:p>
          <a:p>
            <a:pPr marL="0" lvl="0" indent="0" algn="l" rtl="0">
              <a:spcBef>
                <a:spcPts val="0"/>
              </a:spcBef>
              <a:spcAft>
                <a:spcPts val="0"/>
              </a:spcAft>
              <a:buNone/>
            </a:pPr>
            <a:r>
              <a:rPr lang="en-US" dirty="0"/>
              <a:t>Based on Palestinian calls for freedom, justice and equality</a:t>
            </a:r>
          </a:p>
          <a:p>
            <a:pPr marL="0" lvl="0" indent="0" algn="l" rtl="0">
              <a:spcBef>
                <a:spcPts val="0"/>
              </a:spcBef>
              <a:spcAft>
                <a:spcPts val="0"/>
              </a:spcAft>
              <a:buNone/>
            </a:pPr>
            <a:r>
              <a:rPr lang="en-US" dirty="0"/>
              <a:t>And their specific asks of the international community to name apartheid and create “Apartheid-Free Zones”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For Christian communities – this work is also rooted in a Kairos Palestine and Global Kairos for Justice’s: A Dossier on Israeli apartheid</a:t>
            </a:r>
          </a:p>
          <a:p>
            <a:pPr marL="0" lvl="0" indent="0" algn="l" rtl="0">
              <a:spcBef>
                <a:spcPts val="0"/>
              </a:spcBef>
              <a:spcAft>
                <a:spcPts val="0"/>
              </a:spcAft>
              <a:buNone/>
            </a:pPr>
            <a:endParaRPr lang="en-US" i="1" dirty="0"/>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Symbol" pitchFamily="2" charset="2"/>
              <a:buNone/>
              <a:tabLst/>
              <a:defRPr/>
            </a:pPr>
            <a:r>
              <a:rPr lang="en-US" sz="3200" b="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Visualizing Palestine worked with Human Rights Watch to create a series of visuals that correspond to the 3 conditions of </a:t>
            </a:r>
            <a:r>
              <a:rPr lang="en-US" sz="3200" b="0" i="1"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Aparthied</a:t>
            </a:r>
            <a:r>
              <a:rPr lang="en-US" sz="3200" b="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We include them here as an alternative to text-based slides. Consider reading or describing what you see in the visual. And adding the below points about Israel’s segregation policies. </a:t>
            </a:r>
          </a:p>
          <a:p>
            <a:pPr marL="0" marR="0" lvl="0" indent="0">
              <a:spcBef>
                <a:spcPts val="0"/>
              </a:spcBef>
              <a:spcAft>
                <a:spcPts val="0"/>
              </a:spcAft>
              <a:buFont typeface="Symbol" pitchFamily="2" charset="2"/>
              <a:buNone/>
            </a:pPr>
            <a:endParaRPr lang="en-US" sz="3200" b="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spcBef>
                <a:spcPts val="0"/>
              </a:spcBef>
              <a:spcAft>
                <a:spcPts val="0"/>
              </a:spcAft>
              <a:buFont typeface="Symbol" pitchFamily="2" charset="2"/>
              <a:buNone/>
            </a:pPr>
            <a:endParaRPr lang="en-US" sz="3200" b="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spcBef>
                <a:spcPts val="0"/>
              </a:spcBef>
              <a:spcAft>
                <a:spcPts val="0"/>
              </a:spcAft>
              <a:buFont typeface="Symbol" pitchFamily="2" charset="2"/>
              <a:buNone/>
            </a:pPr>
            <a:r>
              <a:rPr lang="en-US" sz="3200" b="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Human rights watch made their case about Israel’s Ethnic domination by focusing on how Israel integrates Jews while separating Palestinians. </a:t>
            </a:r>
          </a:p>
          <a:p>
            <a:pPr marL="342900" marR="0" lvl="0" indent="-342900">
              <a:spcBef>
                <a:spcPts val="0"/>
              </a:spcBef>
              <a:spcAft>
                <a:spcPts val="0"/>
              </a:spcAft>
              <a:buFont typeface="Symbol" pitchFamily="2" charset="2"/>
              <a:buChar char=""/>
            </a:pPr>
            <a:r>
              <a:rPr lang="en-US"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Fragmentation</a:t>
            </a:r>
          </a:p>
          <a:p>
            <a:pPr marL="0" marR="0" lvl="0" indent="0">
              <a:spcBef>
                <a:spcPts val="0"/>
              </a:spcBef>
              <a:spcAft>
                <a:spcPts val="0"/>
              </a:spcAft>
              <a:buNone/>
            </a:pP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Palestinians in Israel,  and in different part of the occupied East Jerusalem, West Bank, and Gaza all are treated differently and </a:t>
            </a:r>
            <a:r>
              <a:rPr lang="en-US" sz="32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sperated</a:t>
            </a: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from each other. This graphic does not even mention the millions of Palestinians who are not allowed their internationally recognized “Right of Return” while Israel grants Jews from anywhere in the world citizenship under their declared “law of return.” </a:t>
            </a:r>
          </a:p>
          <a:p>
            <a:pPr marL="457200" marR="0" lvl="1" indent="0">
              <a:spcBef>
                <a:spcPts val="0"/>
              </a:spcBef>
              <a:spcAft>
                <a:spcPts val="0"/>
              </a:spcAft>
              <a:buNone/>
            </a:pP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An aspect of this separation is Israel’s pervasive permit system</a:t>
            </a:r>
          </a:p>
          <a:p>
            <a:pPr marL="342900" marR="0" lvl="0" indent="-342900">
              <a:spcBef>
                <a:spcPts val="600"/>
              </a:spcBef>
              <a:spcAft>
                <a:spcPts val="0"/>
              </a:spcAft>
              <a:buFont typeface="Symbol" pitchFamily="2" charset="2"/>
              <a:buChar char=""/>
            </a:pP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Bef>
                <a:spcPts val="600"/>
              </a:spcBef>
              <a:spcAft>
                <a:spcPts val="0"/>
              </a:spcAft>
              <a:buFont typeface="Courier New" panose="02070309020205020404" pitchFamily="49" charset="0"/>
              <a:buChar char="o"/>
            </a:pP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Israel has control over Palestinian’s education, medical care, where to shop or run a business. </a:t>
            </a: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Bef>
                <a:spcPts val="600"/>
              </a:spcBef>
              <a:spcAft>
                <a:spcPts val="0"/>
              </a:spcAft>
              <a:buFont typeface="Courier New" panose="02070309020205020404" pitchFamily="49" charset="0"/>
              <a:buChar char="o"/>
            </a:pP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Its arbitrary and discriminatory permitting limits Palestinian’s personal freedom, economic development, natural growth of villages/city</a:t>
            </a:r>
          </a:p>
          <a:p>
            <a:pPr marL="742950" marR="0" lvl="1" indent="-285750">
              <a:spcBef>
                <a:spcPts val="600"/>
              </a:spcBef>
              <a:spcAft>
                <a:spcPts val="0"/>
              </a:spcAft>
              <a:buFont typeface="Courier New" panose="02070309020205020404" pitchFamily="49" charset="0"/>
              <a:buChar char="o"/>
            </a:pPr>
            <a:r>
              <a:rPr lang="en-US" sz="32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For more information on Israel’s use of permits see this article:  https://apnews.com/article/7cfac1e5441747da841e51fdf3851460</a:t>
            </a:r>
          </a:p>
          <a:p>
            <a:pPr marL="0" marR="0" indent="0">
              <a:spcBef>
                <a:spcPts val="0"/>
              </a:spcBef>
              <a:spcAft>
                <a:spcPts val="0"/>
              </a:spcAft>
              <a:buNone/>
            </a:pP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Limit to housing and development</a:t>
            </a:r>
          </a:p>
          <a:p>
            <a:pPr marL="0" marR="0" lvl="0" indent="0">
              <a:spcBef>
                <a:spcPts val="0"/>
              </a:spcBef>
              <a:spcAft>
                <a:spcPts val="0"/>
              </a:spcAft>
              <a:buNone/>
            </a:pP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Israel has enacted a restrictive zoning scheme  intended to shrink areas of Israel, East Jerusalem, and especially Area C (comprising 62% of West Bank under full Israeli control) where Palestinians can live and expanding Jewish settlements. </a:t>
            </a: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Collective Punishment</a:t>
            </a:r>
          </a:p>
          <a:p>
            <a:pPr marL="342900" marR="0" lvl="0" indent="-342900">
              <a:spcBef>
                <a:spcPts val="0"/>
              </a:spcBef>
              <a:spcAft>
                <a:spcPts val="0"/>
              </a:spcAft>
              <a:buFont typeface="Symbol" pitchFamily="2" charset="2"/>
              <a:buChar char=""/>
            </a:pP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Bef>
                <a:spcPts val="600"/>
              </a:spcBef>
              <a:spcAft>
                <a:spcPts val="0"/>
              </a:spcAft>
              <a:buFont typeface="Courier New" panose="02070309020205020404" pitchFamily="49" charset="0"/>
              <a:buChar char="o"/>
            </a:pP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Routine punishment of Palestinian cities, neighborhoods and families</a:t>
            </a: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Bef>
                <a:spcPts val="600"/>
              </a:spcBef>
              <a:spcAft>
                <a:spcPts val="0"/>
              </a:spcAft>
              <a:buFont typeface="Courier New" panose="02070309020205020404" pitchFamily="49" charset="0"/>
              <a:buChar char="o"/>
            </a:pP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Gaza example – 2 million inhabitants punished for acts of a few</a:t>
            </a: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Bef>
                <a:spcPts val="600"/>
              </a:spcBef>
              <a:spcAft>
                <a:spcPts val="0"/>
              </a:spcAft>
              <a:buFont typeface="Courier New" panose="02070309020205020404" pitchFamily="49" charset="0"/>
              <a:buChar char="o"/>
            </a:pP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Demolishing an alleged perpetrator’s family home</a:t>
            </a: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Bef>
                <a:spcPts val="600"/>
              </a:spcBef>
              <a:spcAft>
                <a:spcPts val="0"/>
              </a:spcAft>
              <a:buFont typeface="Courier New" panose="02070309020205020404" pitchFamily="49" charset="0"/>
              <a:buChar char="o"/>
            </a:pPr>
            <a:r>
              <a:rPr lang="en-U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Revoking permits and privileges of a group of people (for example a family) based on the actions of an individual. </a:t>
            </a: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01040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Two legal systems in East Jerusalem: </a:t>
            </a:r>
            <a:r>
              <a:rPr lang="en-US" dirty="0"/>
              <a:t>Israel maintains one set of rules for Jewish Israeli settlers and another for Palestinians in virtually all aspects of life in East Jerusalem. Everything from trash pick up, to public transportation, to sanitation, to parks are segregated and unequal. </a:t>
            </a:r>
          </a:p>
          <a:p>
            <a:pPr lvl="1"/>
            <a:r>
              <a:rPr lang="en-US" dirty="0"/>
              <a:t>In the West Bank Palestinians live under draconian Military Law while Jewish settlers live under civilian law. </a:t>
            </a:r>
          </a:p>
          <a:p>
            <a:pPr marL="615950" lvl="1" indent="0">
              <a:buNone/>
            </a:pPr>
            <a:endParaRPr lang="en-US" dirty="0"/>
          </a:p>
          <a:p>
            <a:pPr marL="615950" marR="0" lvl="1"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i="1" dirty="0"/>
              <a:t>Photo: A Palestinian child walks on the remains of a demolished house with the segregation wall  and a segregated Israeli only road in the background. </a:t>
            </a:r>
          </a:p>
          <a:p>
            <a:pPr marL="615950" lvl="1" indent="0">
              <a:buNone/>
            </a:pPr>
            <a:endParaRPr lang="en-US" dirty="0"/>
          </a:p>
          <a:p>
            <a:endParaRPr lang="en-US" dirty="0"/>
          </a:p>
        </p:txBody>
      </p:sp>
    </p:spTree>
    <p:extLst>
      <p:ext uri="{BB962C8B-B14F-4D97-AF65-F5344CB8AC3E}">
        <p14:creationId xmlns:p14="http://schemas.microsoft.com/office/powerpoint/2010/main" val="742034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15950" lvl="1" indent="0">
              <a:buNone/>
            </a:pPr>
            <a:endParaRPr lang="en-US" dirty="0"/>
          </a:p>
          <a:p>
            <a:pPr marL="158750" indent="0">
              <a:buNone/>
            </a:pPr>
            <a:r>
              <a:rPr lang="en-US" b="1" dirty="0"/>
              <a:t>No freedom of movement:</a:t>
            </a:r>
            <a:r>
              <a:rPr lang="en-US" dirty="0"/>
              <a:t> </a:t>
            </a:r>
          </a:p>
          <a:p>
            <a:r>
              <a:rPr lang="en-US" dirty="0"/>
              <a:t>Palestinians’ freedom of movement is restricted in a number of ways. </a:t>
            </a:r>
          </a:p>
          <a:p>
            <a:pPr lvl="1"/>
            <a:r>
              <a:rPr lang="en-US" dirty="0"/>
              <a:t>Israeli “security checkpoints” and road closures</a:t>
            </a:r>
          </a:p>
          <a:p>
            <a:pPr lvl="1"/>
            <a:r>
              <a:rPr lang="en-US" dirty="0"/>
              <a:t>Israeli only highways which cut off segments of the West Bank from other segments. </a:t>
            </a:r>
          </a:p>
          <a:p>
            <a:pPr lvl="1"/>
            <a:r>
              <a:rPr lang="en-US" dirty="0"/>
              <a:t>The wall. </a:t>
            </a:r>
          </a:p>
          <a:p>
            <a:pPr lvl="1"/>
            <a:r>
              <a:rPr lang="en-US" dirty="0"/>
              <a:t>Israel’s permit system that makes Palestinians in the West Bank ask Israeli authorities for access to Jerusalem. </a:t>
            </a:r>
          </a:p>
          <a:p>
            <a:pPr lvl="1"/>
            <a:r>
              <a:rPr lang="en-US" dirty="0"/>
              <a:t>Israeli laws forbidding Israelis (including Palestinians citizens of Israel) from going to the West Bank</a:t>
            </a:r>
          </a:p>
          <a:p>
            <a:pPr lvl="1"/>
            <a:r>
              <a:rPr lang="en-US" dirty="0"/>
              <a:t>The siege on Gaza that hardly allows anyone to enter or leave, treating over 2 million people like prisoners. </a:t>
            </a:r>
          </a:p>
          <a:p>
            <a:pPr marL="615950" lvl="1" indent="0">
              <a:buNone/>
            </a:pPr>
            <a:endParaRPr lang="en-US" dirty="0"/>
          </a:p>
          <a:p>
            <a:pPr marL="615950" marR="0" lvl="1"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i="1" dirty="0"/>
              <a:t>Photo: A Palestinian child walks on the remains of a demolished house with the segregation wall  and a segregated Israeli only road in the background. </a:t>
            </a:r>
          </a:p>
          <a:p>
            <a:pPr marL="615950" lvl="1" indent="0">
              <a:buNone/>
            </a:pPr>
            <a:endParaRPr lang="en-US" dirty="0"/>
          </a:p>
          <a:p>
            <a:pPr marL="615950" lvl="1" indent="0">
              <a:buNone/>
            </a:pPr>
            <a:endParaRPr lang="en-US" dirty="0"/>
          </a:p>
          <a:p>
            <a:endParaRPr lang="en-US" dirty="0"/>
          </a:p>
        </p:txBody>
      </p:sp>
    </p:spTree>
    <p:extLst>
      <p:ext uri="{BB962C8B-B14F-4D97-AF65-F5344CB8AC3E}">
        <p14:creationId xmlns:p14="http://schemas.microsoft.com/office/powerpoint/2010/main" val="600066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15950" lvl="1" indent="0">
              <a:buNone/>
            </a:pPr>
            <a:endParaRPr lang="en-US" dirty="0"/>
          </a:p>
          <a:p>
            <a:pPr marL="158750" indent="0">
              <a:buNone/>
            </a:pPr>
            <a:r>
              <a:rPr lang="en-US" b="1" dirty="0"/>
              <a:t>Discriminatory building permit system: </a:t>
            </a:r>
          </a:p>
          <a:p>
            <a:r>
              <a:rPr lang="en-US" dirty="0"/>
              <a:t>In 2020 Israel granted 1,094 building permits to Jewish Israeli, and only 1 to a Palestinian in the West Bank. That same year Israel demolished nearly 1,000 Palestinian structures. According to Amnesty International. </a:t>
            </a:r>
          </a:p>
          <a:p>
            <a:endParaRPr lang="en-US" dirty="0"/>
          </a:p>
          <a:p>
            <a:pPr marL="158750" indent="0">
              <a:buNone/>
            </a:pPr>
            <a:r>
              <a:rPr lang="en-US" i="1" dirty="0"/>
              <a:t>Photo: A Palestinian child walks on the remains of a demolished house with the segregation wall  and a segregated Israeli only road in the background. </a:t>
            </a:r>
          </a:p>
          <a:p>
            <a:endParaRPr lang="en-US" dirty="0"/>
          </a:p>
        </p:txBody>
      </p:sp>
    </p:spTree>
    <p:extLst>
      <p:ext uri="{BB962C8B-B14F-4D97-AF65-F5344CB8AC3E}">
        <p14:creationId xmlns:p14="http://schemas.microsoft.com/office/powerpoint/2010/main" val="3670396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Visualizing Palestine worked with Human Rights Watch to create a series of visuals that correspond to the 3 conditions of </a:t>
            </a:r>
            <a:r>
              <a:rPr lang="en-US" sz="1100" b="0" i="1"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Aparthied</a:t>
            </a:r>
            <a:r>
              <a:rPr lang="en-US" sz="1100" b="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We include them here as an alternative to text-based slides. Consider reading or describing what you see in the visual. </a:t>
            </a:r>
            <a:endParaRPr lang="en-US" dirty="0"/>
          </a:p>
        </p:txBody>
      </p:sp>
    </p:spTree>
    <p:extLst>
      <p:ext uri="{BB962C8B-B14F-4D97-AF65-F5344CB8AC3E}">
        <p14:creationId xmlns:p14="http://schemas.microsoft.com/office/powerpoint/2010/main" val="689687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a:t>HUMAN RIGHTS VIOLATIONS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Inhumane acts, or human rights violations are the third criteria for the crime of apartheid. The list of Israeli human rights violations is too long to recount, or go into detail. Here are just a few examples. </a:t>
            </a:r>
          </a:p>
          <a:p>
            <a:pPr marL="158750" indent="0">
              <a:buNone/>
            </a:pPr>
            <a:endParaRPr lang="en-US" dirty="0"/>
          </a:p>
          <a:p>
            <a:pPr>
              <a:lnSpc>
                <a:spcPct val="110000"/>
              </a:lnSpc>
            </a:pPr>
            <a:r>
              <a:rPr lang="en-US" dirty="0"/>
              <a:t>Home demolition, confiscation, and forceable transfer</a:t>
            </a:r>
          </a:p>
          <a:p>
            <a:pPr>
              <a:lnSpc>
                <a:spcPct val="110000"/>
              </a:lnSpc>
            </a:pPr>
            <a:r>
              <a:rPr lang="en-US" dirty="0"/>
              <a:t>Denial of residency rights in Jerusalem</a:t>
            </a:r>
          </a:p>
          <a:p>
            <a:pPr>
              <a:lnSpc>
                <a:spcPct val="110000"/>
              </a:lnSpc>
            </a:pPr>
            <a:r>
              <a:rPr lang="en-US" dirty="0"/>
              <a:t>Lack of recognition of Bedouin villages </a:t>
            </a:r>
          </a:p>
          <a:p>
            <a:pPr>
              <a:lnSpc>
                <a:spcPct val="110000"/>
              </a:lnSpc>
            </a:pPr>
            <a:r>
              <a:rPr lang="en-US" dirty="0"/>
              <a:t>Arrest of Children, and military prosecution </a:t>
            </a:r>
          </a:p>
          <a:p>
            <a:pPr>
              <a:lnSpc>
                <a:spcPct val="110000"/>
              </a:lnSpc>
            </a:pPr>
            <a:r>
              <a:rPr lang="en-US" dirty="0"/>
              <a:t>Torture of prisoners</a:t>
            </a:r>
          </a:p>
          <a:p>
            <a:pPr>
              <a:lnSpc>
                <a:spcPct val="110000"/>
              </a:lnSpc>
            </a:pPr>
            <a:r>
              <a:rPr lang="en-US" dirty="0"/>
              <a:t>Siege on Gaza</a:t>
            </a:r>
          </a:p>
          <a:p>
            <a:pPr>
              <a:lnSpc>
                <a:spcPct val="110000"/>
              </a:lnSpc>
            </a:pPr>
            <a:r>
              <a:rPr lang="en-US" dirty="0"/>
              <a:t>Right of return for refugees</a:t>
            </a:r>
          </a:p>
          <a:p>
            <a:pPr marL="158750" indent="0">
              <a:buNone/>
            </a:pPr>
            <a:endParaRPr lang="en-US" dirty="0"/>
          </a:p>
        </p:txBody>
      </p:sp>
    </p:spTree>
    <p:extLst>
      <p:ext uri="{BB962C8B-B14F-4D97-AF65-F5344CB8AC3E}">
        <p14:creationId xmlns:p14="http://schemas.microsoft.com/office/powerpoint/2010/main" val="2804367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Visualizing Palestine worked with Human Rights Watch to create a series of visuals that correspond to the 3 conditions of </a:t>
            </a:r>
            <a:r>
              <a:rPr lang="en-US" sz="1100" b="0" i="1"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Aparthied</a:t>
            </a:r>
            <a:r>
              <a:rPr lang="en-US" sz="1100" b="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We include them here as an alternative to text-based slides. Consider reading or describing what you see in the visual. </a:t>
            </a:r>
            <a:endParaRPr lang="en-US" dirty="0"/>
          </a:p>
          <a:p>
            <a:pPr marL="158750" indent="0">
              <a:buNone/>
            </a:pPr>
            <a:endParaRPr lang="en-US" dirty="0"/>
          </a:p>
        </p:txBody>
      </p:sp>
    </p:spTree>
    <p:extLst>
      <p:ext uri="{BB962C8B-B14F-4D97-AF65-F5344CB8AC3E}">
        <p14:creationId xmlns:p14="http://schemas.microsoft.com/office/powerpoint/2010/main" val="4182626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Amnesty Long video (15 minutes) details history of Israeli colonization and apartheid</a:t>
            </a:r>
          </a:p>
        </p:txBody>
      </p:sp>
    </p:spTree>
    <p:extLst>
      <p:ext uri="{BB962C8B-B14F-4D97-AF65-F5344CB8AC3E}">
        <p14:creationId xmlns:p14="http://schemas.microsoft.com/office/powerpoint/2010/main" val="3631579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Short HRW video focuses on current realities. </a:t>
            </a:r>
          </a:p>
        </p:txBody>
      </p:sp>
    </p:spTree>
    <p:extLst>
      <p:ext uri="{BB962C8B-B14F-4D97-AF65-F5344CB8AC3E}">
        <p14:creationId xmlns:p14="http://schemas.microsoft.com/office/powerpoint/2010/main" val="256280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Israel’s clear violations of the crime of Apartheid have lead to a consensus among human rights organizations Internationally (including in Israel) to name Israeli Apartheid. </a:t>
            </a:r>
          </a:p>
          <a:p>
            <a:r>
              <a:rPr lang="en-US" dirty="0"/>
              <a:t>Amnesty International</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Human Rights Watch</a:t>
            </a:r>
          </a:p>
          <a:p>
            <a:r>
              <a:rPr lang="en-US" dirty="0" err="1"/>
              <a:t>B’Tselem</a:t>
            </a:r>
            <a:r>
              <a:rPr lang="en-US" dirty="0"/>
              <a:t>, Israeli Human Rights organization</a:t>
            </a:r>
          </a:p>
          <a:p>
            <a:pPr marL="158750" indent="0">
              <a:buNone/>
            </a:pPr>
            <a:r>
              <a:rPr lang="en-US" dirty="0"/>
              <a:t>Are three of the largest organizations. But there are more… </a:t>
            </a:r>
          </a:p>
          <a:p>
            <a:endParaRPr lang="en-US" dirty="0"/>
          </a:p>
        </p:txBody>
      </p:sp>
    </p:spTree>
    <p:extLst>
      <p:ext uri="{BB962C8B-B14F-4D97-AF65-F5344CB8AC3E}">
        <p14:creationId xmlns:p14="http://schemas.microsoft.com/office/powerpoint/2010/main" val="2435766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Here is what we will go over today:</a:t>
            </a:r>
          </a:p>
          <a:p>
            <a:pPr marL="171450" lvl="0" indent="-171450" algn="l" rtl="0">
              <a:spcBef>
                <a:spcPts val="0"/>
              </a:spcBef>
              <a:spcAft>
                <a:spcPts val="0"/>
              </a:spcAft>
            </a:pPr>
            <a:r>
              <a:rPr lang="en-US" dirty="0"/>
              <a:t>What is an apartheid state?</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What is the Apartheid Free pledge?</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How we can educate ourselves and our community and prepare to sign the pledge?</a:t>
            </a:r>
          </a:p>
          <a:p>
            <a:pPr marL="171450" lvl="0" indent="-171450" algn="l" rtl="0">
              <a:spcBef>
                <a:spcPts val="0"/>
              </a:spcBef>
              <a:spcAft>
                <a:spcPts val="0"/>
              </a:spcAft>
            </a:pPr>
            <a:r>
              <a:rPr lang="en-US" dirty="0"/>
              <a:t>And we will have some time for Q&amp;A and discussing next steps</a:t>
            </a:r>
            <a:endParaRPr dirty="0"/>
          </a:p>
        </p:txBody>
      </p:sp>
      <p:sp>
        <p:nvSpPr>
          <p:cNvPr id="584" name="Google Shape;58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6403390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15950" lvl="1" indent="0">
              <a:buNone/>
            </a:pPr>
            <a:r>
              <a:rPr lang="en-US" dirty="0"/>
              <a:t>Palestinian organizations like Al–Haq have come to the same conclusion. </a:t>
            </a:r>
          </a:p>
        </p:txBody>
      </p:sp>
    </p:spTree>
    <p:extLst>
      <p:ext uri="{BB962C8B-B14F-4D97-AF65-F5344CB8AC3E}">
        <p14:creationId xmlns:p14="http://schemas.microsoft.com/office/powerpoint/2010/main" val="35784385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15950" lvl="1" indent="0">
              <a:buNone/>
            </a:pPr>
            <a:r>
              <a:rPr lang="en-US" dirty="0"/>
              <a:t>Christian organizations like Kairos Palestine and Global Kairos for Justice have also named Israeli apartheid. </a:t>
            </a:r>
          </a:p>
          <a:p>
            <a:pPr marL="615950" lvl="1" indent="0">
              <a:buNone/>
            </a:pPr>
            <a:endParaRPr lang="en-US" dirty="0"/>
          </a:p>
        </p:txBody>
      </p:sp>
    </p:spTree>
    <p:extLst>
      <p:ext uri="{BB962C8B-B14F-4D97-AF65-F5344CB8AC3E}">
        <p14:creationId xmlns:p14="http://schemas.microsoft.com/office/powerpoint/2010/main" val="2353407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South African experts, including those who fought apartheid there, like Archbishop Desmond Tutu and Nelson Mandela, have reached the same conclusion. </a:t>
            </a:r>
          </a:p>
        </p:txBody>
      </p:sp>
    </p:spTree>
    <p:extLst>
      <p:ext uri="{BB962C8B-B14F-4D97-AF65-F5344CB8AC3E}">
        <p14:creationId xmlns:p14="http://schemas.microsoft.com/office/powerpoint/2010/main" val="2179054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Even UN agencies have said Israel is an Apartheid state. In short, There is an overwhelming international consensus that Israeli is an </a:t>
            </a:r>
            <a:r>
              <a:rPr lang="en-US" dirty="0" err="1"/>
              <a:t>Aparthied</a:t>
            </a:r>
            <a:r>
              <a:rPr lang="en-US" dirty="0"/>
              <a:t> state. </a:t>
            </a:r>
          </a:p>
        </p:txBody>
      </p:sp>
    </p:spTree>
    <p:extLst>
      <p:ext uri="{BB962C8B-B14F-4D97-AF65-F5344CB8AC3E}">
        <p14:creationId xmlns:p14="http://schemas.microsoft.com/office/powerpoint/2010/main" val="1654038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090193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780aac79e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780aac79e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Taking the pledge is an important step in your collective commitment to resisting racism and apartheid.</a:t>
            </a:r>
          </a:p>
          <a:p>
            <a:pPr marL="0" lvl="0" indent="0" algn="l" rtl="0">
              <a:spcBef>
                <a:spcPts val="0"/>
              </a:spcBef>
              <a:spcAft>
                <a:spcPts val="0"/>
              </a:spcAft>
              <a:buNone/>
            </a:pPr>
            <a:r>
              <a:rPr lang="en-US" dirty="0"/>
              <a:t>Whether your community is still learning how to name Israeli apartheid, is already advocating for justice, or</a:t>
            </a:r>
          </a:p>
          <a:p>
            <a:pPr marL="0" lvl="0" indent="0" algn="l" rtl="0">
              <a:spcBef>
                <a:spcPts val="0"/>
              </a:spcBef>
              <a:spcAft>
                <a:spcPts val="0"/>
              </a:spcAft>
              <a:buNone/>
            </a:pPr>
            <a:r>
              <a:rPr lang="en-US" dirty="0"/>
              <a:t>working to end complicity, signing this pledge connects you to a network of communities committed to the</a:t>
            </a:r>
          </a:p>
          <a:p>
            <a:pPr marL="0" lvl="0" indent="0" algn="l" rtl="0">
              <a:spcBef>
                <a:spcPts val="0"/>
              </a:spcBef>
              <a:spcAft>
                <a:spcPts val="0"/>
              </a:spcAft>
              <a:buNone/>
            </a:pPr>
            <a:r>
              <a:rPr lang="en-US" dirty="0"/>
              <a:t>work of justice, freedom, and equality for Palestinians and all people. The prophetic work of challenging</a:t>
            </a:r>
          </a:p>
          <a:p>
            <a:pPr marL="0" lvl="0" indent="0" algn="l" rtl="0">
              <a:spcBef>
                <a:spcPts val="0"/>
              </a:spcBef>
              <a:spcAft>
                <a:spcPts val="0"/>
              </a:spcAft>
              <a:buNone/>
            </a:pPr>
            <a:r>
              <a:rPr lang="en-US" dirty="0"/>
              <a:t>apartheid begins with naming its realities and committing to the work of discerning how to take action.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Living into the Pledge – there are many ways to creatively take action against Israeli apartheid.</a:t>
            </a:r>
          </a:p>
          <a:p>
            <a:pPr marL="0" lvl="0" indent="0" algn="l" rtl="0">
              <a:spcBef>
                <a:spcPts val="0"/>
              </a:spcBef>
              <a:spcAft>
                <a:spcPts val="0"/>
              </a:spcAft>
              <a:buNone/>
            </a:pPr>
            <a:r>
              <a:rPr lang="en-US" dirty="0"/>
              <a:t>Understanding apartheid, changing the narrative, and advocating for change are all important collective</a:t>
            </a:r>
          </a:p>
          <a:p>
            <a:pPr marL="0" lvl="0" indent="0" algn="l" rtl="0">
              <a:spcBef>
                <a:spcPts val="0"/>
              </a:spcBef>
              <a:spcAft>
                <a:spcPts val="0"/>
              </a:spcAft>
              <a:buNone/>
            </a:pPr>
            <a:r>
              <a:rPr lang="en-US" dirty="0"/>
              <a:t>actions that move toward Palestinian liberation. Each community has a different context and is on a</a:t>
            </a:r>
          </a:p>
          <a:p>
            <a:pPr marL="0" lvl="0" indent="0" algn="l" rtl="0">
              <a:spcBef>
                <a:spcPts val="0"/>
              </a:spcBef>
              <a:spcAft>
                <a:spcPts val="0"/>
              </a:spcAft>
              <a:buNone/>
            </a:pPr>
            <a:r>
              <a:rPr lang="en-US" dirty="0"/>
              <a:t>different journey toward addressing the evils of apartheid. In signing this pledge, you commit to</a:t>
            </a:r>
          </a:p>
          <a:p>
            <a:pPr marL="0" lvl="0" indent="0" algn="l" rtl="0">
              <a:spcBef>
                <a:spcPts val="0"/>
              </a:spcBef>
              <a:spcAft>
                <a:spcPts val="0"/>
              </a:spcAft>
              <a:buNone/>
            </a:pPr>
            <a:r>
              <a:rPr lang="en-US" dirty="0"/>
              <a:t>discerning context-specific ways you can take action. You also become part of a growing network of</a:t>
            </a:r>
          </a:p>
          <a:p>
            <a:pPr marL="0" lvl="0" indent="0" algn="l" rtl="0">
              <a:spcBef>
                <a:spcPts val="0"/>
              </a:spcBef>
              <a:spcAft>
                <a:spcPts val="0"/>
              </a:spcAft>
              <a:buNone/>
            </a:pPr>
            <a:r>
              <a:rPr lang="en-US" dirty="0"/>
              <a:t>communities working together to support Palestinians in their quest for self-determination. Here are some</a:t>
            </a:r>
          </a:p>
          <a:p>
            <a:pPr marL="0" lvl="0" indent="0" algn="l" rtl="0">
              <a:spcBef>
                <a:spcPts val="0"/>
              </a:spcBef>
              <a:spcAft>
                <a:spcPts val="0"/>
              </a:spcAft>
              <a:buNone/>
            </a:pPr>
            <a:r>
              <a:rPr lang="en-US" dirty="0"/>
              <a:t>suggestions for your next steps, based on actions that others have already taken.</a:t>
            </a: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200" b="1" u="sng" dirty="0">
                <a:solidFill>
                  <a:schemeClr val="bg1"/>
                </a:solidFill>
              </a:rPr>
              <a:t>Be Creative</a:t>
            </a:r>
            <a:r>
              <a:rPr lang="en-US" sz="1200" b="1" dirty="0">
                <a:solidFill>
                  <a:schemeClr val="bg1"/>
                </a:solidFill>
              </a:rPr>
              <a:t> </a:t>
            </a:r>
            <a:r>
              <a:rPr lang="en-US" dirty="0"/>
              <a:t>The actions we will discuss are ideas based on what some Apartheid-Free Communities and others have already been doing. But you are the expert on your community and know best what would work in your local context. </a:t>
            </a:r>
            <a:br>
              <a:rPr lang="en-US" dirty="0"/>
            </a:br>
            <a:endParaRPr lang="en-US" dirty="0"/>
          </a:p>
        </p:txBody>
      </p:sp>
    </p:spTree>
    <p:extLst>
      <p:ext uri="{BB962C8B-B14F-4D97-AF65-F5344CB8AC3E}">
        <p14:creationId xmlns:p14="http://schemas.microsoft.com/office/powerpoint/2010/main" val="16351972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200" b="1" u="sng" dirty="0">
                <a:solidFill>
                  <a:schemeClr val="bg1"/>
                </a:solidFill>
              </a:rPr>
              <a:t>Focus</a:t>
            </a:r>
            <a:r>
              <a:rPr lang="en-US" dirty="0"/>
              <a:t> It’s important to focus your efforts to generate the greatest impact. Start small and prioritize. Make a plan for the first few months, then for the year, then beyond. Make plans that make sense for your community. </a:t>
            </a:r>
            <a:br>
              <a:rPr lang="en-US" dirty="0"/>
            </a:br>
            <a:endParaRPr lang="en-US" dirty="0"/>
          </a:p>
        </p:txBody>
      </p:sp>
    </p:spTree>
    <p:extLst>
      <p:ext uri="{BB962C8B-B14F-4D97-AF65-F5344CB8AC3E}">
        <p14:creationId xmlns:p14="http://schemas.microsoft.com/office/powerpoint/2010/main" val="2040410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200" b="1" u="sng" dirty="0">
                <a:solidFill>
                  <a:schemeClr val="bg1"/>
                </a:solidFill>
              </a:rPr>
              <a:t>Support is here</a:t>
            </a:r>
            <a:r>
              <a:rPr lang="en-US" sz="1200" b="1" dirty="0">
                <a:solidFill>
                  <a:schemeClr val="bg1"/>
                </a:solidFill>
              </a:rPr>
              <a:t> </a:t>
            </a:r>
            <a:r>
              <a:rPr lang="en-US" dirty="0"/>
              <a:t>The actions we will discuss have already been taken successfully by other communities and organizations. If something looks interesting but you’re not sure how to start, or just have questions, reach out for help.</a:t>
            </a:r>
          </a:p>
          <a:p>
            <a:endParaRPr lang="en-US" dirty="0"/>
          </a:p>
        </p:txBody>
      </p:sp>
    </p:spTree>
    <p:extLst>
      <p:ext uri="{BB962C8B-B14F-4D97-AF65-F5344CB8AC3E}">
        <p14:creationId xmlns:p14="http://schemas.microsoft.com/office/powerpoint/2010/main" val="7682254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dirty="0">
                <a:solidFill>
                  <a:srgbClr val="000000"/>
                </a:solidFill>
                <a:effectLst/>
                <a:latin typeface="Mukta Regular" panose="020B0000000000000000" pitchFamily="34" charset="77"/>
              </a:rPr>
              <a:t>Join with others in political advocacy, asking the government to withdraw its support of apartheid. Advocacy opportunities include:</a:t>
            </a:r>
          </a:p>
          <a:p>
            <a:pPr>
              <a:lnSpc>
                <a:spcPct val="100000"/>
              </a:lnSpc>
              <a:spcAft>
                <a:spcPts val="600"/>
              </a:spcAft>
            </a:pPr>
            <a:r>
              <a:rPr lang="en-US" sz="1100" b="1" u="sng" dirty="0"/>
              <a:t>Apartheid-Free coalition:</a:t>
            </a:r>
            <a:r>
              <a:rPr lang="en-US" sz="1100" b="1" dirty="0"/>
              <a:t> </a:t>
            </a:r>
            <a:r>
              <a:rPr lang="en-US" sz="1100" dirty="0"/>
              <a:t>Join our existing national faith-based solidarity group that is part of the movement to end US complicity in Apartheid. </a:t>
            </a:r>
          </a:p>
        </p:txBody>
      </p:sp>
    </p:spTree>
    <p:extLst>
      <p:ext uri="{BB962C8B-B14F-4D97-AF65-F5344CB8AC3E}">
        <p14:creationId xmlns:p14="http://schemas.microsoft.com/office/powerpoint/2010/main" val="391424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Apartheid not only refers to the racist South African government’s system of segregation, but is a crime against humanity. It can be applied to any state that fits the criteria. The International Convention on the Suppression and Punishment of the Crime of Apartheid lays out what the crime of apartheid is. The purpose of the convention was to name South African Apartheid as illegal, and to ensure no other states committed the same crime. </a:t>
            </a:r>
          </a:p>
          <a:p>
            <a:pPr marL="158750" indent="0">
              <a:buNone/>
            </a:pPr>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The Convention defines the crime of apartheid as </a:t>
            </a:r>
            <a:r>
              <a:rPr lang="en-US" sz="1100" dirty="0">
                <a:uFill>
                  <a:solidFill>
                    <a:schemeClr val="accent1"/>
                  </a:solidFill>
                </a:uFill>
              </a:rPr>
              <a:t>“</a:t>
            </a:r>
            <a:r>
              <a:rPr lang="en-US" sz="1100" u="sng" dirty="0">
                <a:uFill>
                  <a:solidFill>
                    <a:schemeClr val="accent1"/>
                  </a:solidFill>
                </a:uFill>
              </a:rPr>
              <a:t>inhuman acts </a:t>
            </a:r>
            <a:r>
              <a:rPr lang="en-US" sz="1100" dirty="0">
                <a:uFill>
                  <a:solidFill>
                    <a:schemeClr val="accent1"/>
                  </a:solidFill>
                </a:uFill>
              </a:rPr>
              <a:t>committed for the purpose of </a:t>
            </a:r>
            <a:r>
              <a:rPr lang="en-US" sz="1100" u="sng" dirty="0">
                <a:uFill>
                  <a:solidFill>
                    <a:schemeClr val="accent1"/>
                  </a:solidFill>
                </a:uFill>
              </a:rPr>
              <a:t>establishing and maintaining domination </a:t>
            </a:r>
            <a:r>
              <a:rPr lang="en-US" sz="1100" dirty="0">
                <a:uFill>
                  <a:solidFill>
                    <a:schemeClr val="accent1"/>
                  </a:solidFill>
                </a:uFill>
              </a:rPr>
              <a:t>by one racial group of persons over any other racial group of persons and </a:t>
            </a:r>
            <a:r>
              <a:rPr lang="en-US" sz="1100" u="sng" dirty="0">
                <a:uFill>
                  <a:solidFill>
                    <a:schemeClr val="accent1"/>
                  </a:solidFill>
                </a:uFill>
              </a:rPr>
              <a:t>systematically oppressing</a:t>
            </a:r>
            <a:r>
              <a:rPr lang="en-US" sz="1100" dirty="0">
                <a:uFill>
                  <a:solidFill>
                    <a:schemeClr val="accent1"/>
                  </a:solidFill>
                </a:uFill>
              </a:rPr>
              <a:t> them.</a:t>
            </a:r>
            <a:r>
              <a:rPr lang="en-US" sz="1100" dirty="0"/>
              <a:t>”</a:t>
            </a:r>
          </a:p>
          <a:p>
            <a:endParaRPr lang="en-US" dirty="0"/>
          </a:p>
          <a:p>
            <a:r>
              <a:rPr lang="en-US" dirty="0"/>
              <a:t>(For more information on the convention go to: https://legal.un.org/avl/ha/cspca/cspca.html)</a:t>
            </a:r>
          </a:p>
        </p:txBody>
      </p:sp>
    </p:spTree>
    <p:extLst>
      <p:ext uri="{BB962C8B-B14F-4D97-AF65-F5344CB8AC3E}">
        <p14:creationId xmlns:p14="http://schemas.microsoft.com/office/powerpoint/2010/main" val="25453535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0000"/>
              </a:lnSpc>
              <a:spcAft>
                <a:spcPts val="600"/>
              </a:spcAft>
            </a:pPr>
            <a:r>
              <a:rPr lang="en-US" sz="1100" b="1" u="sng" dirty="0"/>
              <a:t>Americans for Justice in Palestine:</a:t>
            </a:r>
            <a:r>
              <a:rPr lang="en-US" sz="1100" b="1" dirty="0"/>
              <a:t> </a:t>
            </a:r>
            <a:r>
              <a:rPr lang="en-US" sz="1100" dirty="0"/>
              <a:t>This Muslim organization will share campaigns, action alerts, advocacy days, and more on their newsletter to keep you informed on the latest actions. </a:t>
            </a:r>
            <a:endParaRPr lang="en-US" sz="1100" b="0" i="0" dirty="0">
              <a:solidFill>
                <a:srgbClr val="000000"/>
              </a:solidFill>
              <a:effectLst/>
              <a:latin typeface="Mukta Regular" panose="020B0000000000000000" pitchFamily="34" charset="77"/>
            </a:endParaRPr>
          </a:p>
          <a:p>
            <a:endParaRPr lang="en-US" dirty="0"/>
          </a:p>
        </p:txBody>
      </p:sp>
    </p:spTree>
    <p:extLst>
      <p:ext uri="{BB962C8B-B14F-4D97-AF65-F5344CB8AC3E}">
        <p14:creationId xmlns:p14="http://schemas.microsoft.com/office/powerpoint/2010/main" val="8548190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0000"/>
              </a:lnSpc>
              <a:spcAft>
                <a:spcPts val="600"/>
              </a:spcAft>
            </a:pPr>
            <a:r>
              <a:rPr lang="en-US" sz="1100" b="1" u="sng" dirty="0"/>
              <a:t>Jewish Voice for Peace Action:</a:t>
            </a:r>
            <a:r>
              <a:rPr lang="en-US" sz="1100" b="1" dirty="0"/>
              <a:t> </a:t>
            </a:r>
            <a:r>
              <a:rPr lang="en-US" sz="1100" dirty="0"/>
              <a:t>The lobbying wing of Jewish Voice for Peace also shares campaigns, action alerts, advocacy days, and more on their newsletter to keep you informed on the latest actions.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b="0" i="0" dirty="0">
              <a:solidFill>
                <a:srgbClr val="000000"/>
              </a:solidFill>
              <a:effectLst/>
              <a:latin typeface="Mukta Regular" panose="020B0000000000000000" pitchFamily="34" charset="77"/>
            </a:endParaRPr>
          </a:p>
          <a:p>
            <a:endParaRPr lang="en-US" dirty="0"/>
          </a:p>
        </p:txBody>
      </p:sp>
    </p:spTree>
    <p:extLst>
      <p:ext uri="{BB962C8B-B14F-4D97-AF65-F5344CB8AC3E}">
        <p14:creationId xmlns:p14="http://schemas.microsoft.com/office/powerpoint/2010/main" val="6683883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0000"/>
              </a:lnSpc>
              <a:spcAft>
                <a:spcPts val="600"/>
              </a:spcAft>
            </a:pPr>
            <a:r>
              <a:rPr lang="en-US" sz="1100" b="1" u="sng" dirty="0"/>
              <a:t>No Way to Treat a Child:</a:t>
            </a:r>
            <a:r>
              <a:rPr lang="en-US" sz="1100" b="1" dirty="0"/>
              <a:t> </a:t>
            </a:r>
            <a:r>
              <a:rPr lang="en-US" sz="1100" dirty="0"/>
              <a:t>a campaign lobbying for a bill to end the ill-treatment of Palestinian children in the Israeli military detention system The bill is called [HR 3103, Palestinian Children and Families Act]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b="0" i="0" dirty="0">
              <a:solidFill>
                <a:srgbClr val="000000"/>
              </a:solidFill>
              <a:effectLst/>
              <a:latin typeface="Mukta Regular" panose="020B0000000000000000" pitchFamily="34" charset="77"/>
            </a:endParaRPr>
          </a:p>
          <a:p>
            <a:endParaRPr lang="en-US" dirty="0"/>
          </a:p>
        </p:txBody>
      </p:sp>
    </p:spTree>
    <p:extLst>
      <p:ext uri="{BB962C8B-B14F-4D97-AF65-F5344CB8AC3E}">
        <p14:creationId xmlns:p14="http://schemas.microsoft.com/office/powerpoint/2010/main" val="34074031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0000"/>
              </a:lnSpc>
              <a:spcAft>
                <a:spcPts val="600"/>
              </a:spcAft>
            </a:pPr>
            <a:r>
              <a:rPr lang="en-US" sz="1100" b="1" u="sng" dirty="0"/>
              <a:t>US Campaign for Palestinian Rights </a:t>
            </a:r>
            <a:r>
              <a:rPr lang="en-US" sz="1100" b="0" i="0" u="none" dirty="0"/>
              <a:t>is another important advocacy organization in this movement. They organize campaigns, offer action alerts, toolkits and more, and they mobilize justice advocates for actions throughout the year</a:t>
            </a:r>
            <a:r>
              <a:rPr lang="en-US" sz="1100" b="0" i="0" u="none" dirty="0">
                <a:solidFill>
                  <a:srgbClr val="000000"/>
                </a:solidFill>
                <a:effectLst/>
                <a:latin typeface="Arial"/>
              </a:rPr>
              <a:t>.</a:t>
            </a:r>
            <a:endParaRPr lang="en-US" sz="1100" b="0" i="0" dirty="0">
              <a:solidFill>
                <a:srgbClr val="000000"/>
              </a:solidFill>
              <a:effectLst/>
              <a:latin typeface="Mukta Regular" panose="020B0000000000000000" pitchFamily="34" charset="77"/>
            </a:endParaRPr>
          </a:p>
          <a:p>
            <a:endParaRPr lang="en-US" dirty="0"/>
          </a:p>
        </p:txBody>
      </p:sp>
    </p:spTree>
    <p:extLst>
      <p:ext uri="{BB962C8B-B14F-4D97-AF65-F5344CB8AC3E}">
        <p14:creationId xmlns:p14="http://schemas.microsoft.com/office/powerpoint/2010/main" val="22740158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lvl="0" indent="0">
              <a:lnSpc>
                <a:spcPct val="100000"/>
              </a:lnSpc>
              <a:spcAft>
                <a:spcPts val="600"/>
              </a:spcAft>
              <a:buNone/>
            </a:pPr>
            <a:r>
              <a:rPr lang="en-US" sz="1100" b="1" dirty="0"/>
              <a:t>Economic activism </a:t>
            </a:r>
          </a:p>
          <a:p>
            <a:pPr lvl="0">
              <a:lnSpc>
                <a:spcPct val="100000"/>
              </a:lnSpc>
              <a:spcAft>
                <a:spcPts val="600"/>
              </a:spcAft>
            </a:pPr>
            <a:r>
              <a:rPr lang="en-US" sz="1100" dirty="0"/>
              <a:t>Divestment</a:t>
            </a:r>
          </a:p>
          <a:p>
            <a:pPr marL="914400" marR="0" lvl="1" indent="-298450" algn="l" defTabSz="914400" rtl="0" eaLnBrk="1" fontAlgn="auto" latinLnBrk="0" hangingPunct="1">
              <a:lnSpc>
                <a:spcPct val="100000"/>
              </a:lnSpc>
              <a:spcBef>
                <a:spcPts val="0"/>
              </a:spcBef>
              <a:spcAft>
                <a:spcPts val="600"/>
              </a:spcAft>
              <a:buClr>
                <a:srgbClr val="000000"/>
              </a:buClr>
              <a:buSzPts val="1100"/>
              <a:buFont typeface="Arial"/>
              <a:buChar char="○"/>
              <a:tabLst/>
              <a:defRPr/>
            </a:pPr>
            <a:r>
              <a:rPr lang="en-US" sz="1100" dirty="0"/>
              <a:t>If your community has investments, use the</a:t>
            </a:r>
            <a:r>
              <a:rPr lang="en-US" sz="1100" u="sng" dirty="0"/>
              <a:t> INVESTIGATE </a:t>
            </a:r>
            <a:r>
              <a:rPr lang="en-US" sz="1100" dirty="0"/>
              <a:t>website to screen them for involvements in the occupation. </a:t>
            </a:r>
            <a:r>
              <a:rPr lang="en-US" dirty="0"/>
              <a:t>https://investigate.afsc.org/</a:t>
            </a:r>
            <a:endParaRPr lang="en-US" sz="1100" dirty="0"/>
          </a:p>
          <a:p>
            <a:pPr lvl="1">
              <a:lnSpc>
                <a:spcPct val="100000"/>
              </a:lnSpc>
              <a:spcAft>
                <a:spcPts val="600"/>
              </a:spcAft>
            </a:pPr>
            <a:r>
              <a:rPr lang="en-US" sz="1100" dirty="0"/>
              <a:t>Organize within your community to ensure it is not invested in apartheid. Start with one company at a time for study and discussion, including Israel Bonds.</a:t>
            </a:r>
          </a:p>
          <a:p>
            <a:pPr marL="914400" marR="0" lvl="1" indent="-298450" algn="l" defTabSz="914400" rtl="0" eaLnBrk="1" fontAlgn="auto" latinLnBrk="0" hangingPunct="1">
              <a:lnSpc>
                <a:spcPct val="100000"/>
              </a:lnSpc>
              <a:spcBef>
                <a:spcPts val="0"/>
              </a:spcBef>
              <a:spcAft>
                <a:spcPts val="600"/>
              </a:spcAft>
              <a:buClr>
                <a:srgbClr val="000000"/>
              </a:buClr>
              <a:buSzPts val="1100"/>
              <a:buFont typeface="Arial"/>
              <a:buChar char="○"/>
              <a:tabLst/>
              <a:defRPr/>
            </a:pPr>
            <a:r>
              <a:rPr lang="en-US" sz="1100" dirty="0"/>
              <a:t>Contact the American Friends Service Committee for specialized support on institutional divestment.</a:t>
            </a:r>
            <a:r>
              <a:rPr lang="en-US" dirty="0"/>
              <a:t> https://investigate.afsc.org/contact</a:t>
            </a:r>
            <a:endParaRPr lang="en-US" sz="1100" dirty="0"/>
          </a:p>
          <a:p>
            <a:pPr lvl="1">
              <a:lnSpc>
                <a:spcPct val="100000"/>
              </a:lnSpc>
              <a:spcAft>
                <a:spcPts val="600"/>
              </a:spcAft>
            </a:pPr>
            <a:r>
              <a:rPr lang="en-US" sz="1100" dirty="0"/>
              <a:t>If your community has already divested from the Israeli occupation, now is a good time to deepen that commitment by divesting from apartheid! </a:t>
            </a:r>
          </a:p>
          <a:p>
            <a:pPr>
              <a:lnSpc>
                <a:spcPct val="100000"/>
              </a:lnSpc>
              <a:spcAft>
                <a:spcPts val="600"/>
              </a:spcAft>
            </a:pPr>
            <a:endParaRPr lang="en-US" sz="1100" dirty="0"/>
          </a:p>
          <a:p>
            <a:pPr marL="800100" lvl="1" indent="-342900">
              <a:buFont typeface="Arial" panose="020B0604020202020204" pitchFamily="34" charset="0"/>
              <a:buChar char="•"/>
            </a:pPr>
            <a:endPar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endParaRPr>
          </a:p>
          <a:p>
            <a:endParaRPr lang="en-US" dirty="0"/>
          </a:p>
        </p:txBody>
      </p:sp>
    </p:spTree>
    <p:extLst>
      <p:ext uri="{BB962C8B-B14F-4D97-AF65-F5344CB8AC3E}">
        <p14:creationId xmlns:p14="http://schemas.microsoft.com/office/powerpoint/2010/main" val="23521010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lnSpc>
                <a:spcPct val="100000"/>
              </a:lnSpc>
              <a:spcAft>
                <a:spcPts val="600"/>
              </a:spcAft>
              <a:buNone/>
            </a:pPr>
            <a:r>
              <a:rPr lang="en-US" sz="1100" b="1" i="0" u="none" strike="noStrike" dirty="0">
                <a:effectLst/>
                <a:latin typeface="Mukta Bold" panose="020B0000000000000000" pitchFamily="34" charset="77"/>
                <a:hlinkClick r:id="rId3">
                  <a:extLst>
                    <a:ext uri="{A12FA001-AC4F-418D-AE19-62706E023703}">
                      <ahyp:hlinkClr xmlns:ahyp="http://schemas.microsoft.com/office/drawing/2018/hyperlinkcolor" val="tx"/>
                    </a:ext>
                  </a:extLst>
                </a:hlinkClick>
              </a:rPr>
              <a:t>Boycotts</a:t>
            </a:r>
          </a:p>
          <a:p>
            <a:pPr marL="158750" indent="0">
              <a:lnSpc>
                <a:spcPct val="100000"/>
              </a:lnSpc>
              <a:spcAft>
                <a:spcPts val="600"/>
              </a:spcAft>
              <a:buNone/>
            </a:pPr>
            <a:r>
              <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rPr>
              <a:t>There are a number of boycott campaigns currently. </a:t>
            </a:r>
          </a:p>
          <a:p>
            <a:pPr lvl="1">
              <a:lnSpc>
                <a:spcPct val="100000"/>
              </a:lnSpc>
              <a:spcAft>
                <a:spcPts val="600"/>
              </a:spcAft>
            </a:pPr>
            <a:r>
              <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rPr>
              <a:t>No Tech for Apartheid</a:t>
            </a:r>
            <a:endParaRPr lang="en-US" sz="1100" b="0" i="0" u="none" strike="noStrike" dirty="0">
              <a:effectLst/>
              <a:latin typeface="Mukta Regular" panose="020B0000000000000000" pitchFamily="34" charset="77"/>
            </a:endParaRPr>
          </a:p>
          <a:p>
            <a:pPr lvl="1">
              <a:lnSpc>
                <a:spcPct val="100000"/>
              </a:lnSpc>
              <a:spcAft>
                <a:spcPts val="600"/>
              </a:spcAft>
            </a:pPr>
            <a:r>
              <a:rPr lang="en-US" sz="1100" b="0" i="0" u="none" strike="noStrike" dirty="0">
                <a:effectLst/>
                <a:latin typeface="Mukta Regular" panose="020B0000000000000000" pitchFamily="34" charset="77"/>
                <a:hlinkClick r:id="rId4">
                  <a:extLst>
                    <a:ext uri="{A12FA001-AC4F-418D-AE19-62706E023703}">
                      <ahyp:hlinkClr xmlns:ahyp="http://schemas.microsoft.com/office/drawing/2018/hyperlinkcolor" val="tx"/>
                    </a:ext>
                  </a:extLst>
                </a:hlinkClick>
              </a:rPr>
              <a:t>Chevron Fuels Genocide</a:t>
            </a:r>
          </a:p>
          <a:p>
            <a:pPr lvl="1">
              <a:lnSpc>
                <a:spcPct val="100000"/>
              </a:lnSpc>
              <a:spcAft>
                <a:spcPts val="600"/>
              </a:spcAft>
            </a:pPr>
            <a:r>
              <a:rPr lang="en-US" sz="1100" b="0" i="0" u="none" strike="noStrike" dirty="0">
                <a:effectLst/>
                <a:latin typeface="Mukta Regular" panose="020B0000000000000000" pitchFamily="34" charset="77"/>
                <a:hlinkClick r:id="rId4">
                  <a:extLst>
                    <a:ext uri="{A12FA001-AC4F-418D-AE19-62706E023703}">
                      <ahyp:hlinkClr xmlns:ahyp="http://schemas.microsoft.com/office/drawing/2018/hyperlinkcolor" val="tx"/>
                    </a:ext>
                  </a:extLst>
                </a:hlinkClick>
              </a:rPr>
              <a:t>PayPal for Palestine</a:t>
            </a:r>
            <a:endParaRPr lang="en-US" sz="1100" b="0" i="0" u="none" strike="noStrike" dirty="0">
              <a:effectLst/>
              <a:latin typeface="Mukta Regular" panose="020B0000000000000000" pitchFamily="34" charset="77"/>
            </a:endParaRPr>
          </a:p>
          <a:p>
            <a:pPr lvl="1">
              <a:lnSpc>
                <a:spcPct val="100000"/>
              </a:lnSpc>
              <a:spcAft>
                <a:spcPts val="600"/>
              </a:spcAft>
            </a:pPr>
            <a:r>
              <a:rPr lang="en-US" sz="1100" b="0" i="0" u="none" strike="noStrike" dirty="0">
                <a:effectLst/>
                <a:latin typeface="Mukta Regular" panose="020B0000000000000000" pitchFamily="34" charset="77"/>
                <a:hlinkClick r:id="rId5">
                  <a:extLst>
                    <a:ext uri="{A12FA001-AC4F-418D-AE19-62706E023703}">
                      <ahyp:hlinkClr xmlns:ahyp="http://schemas.microsoft.com/office/drawing/2018/hyperlinkcolor" val="tx"/>
                    </a:ext>
                  </a:extLst>
                </a:hlinkClick>
              </a:rPr>
              <a:t>Eject </a:t>
            </a:r>
            <a:r>
              <a:rPr lang="en-US" sz="1100" b="0" i="0" u="none" strike="noStrike" dirty="0" err="1">
                <a:effectLst/>
                <a:latin typeface="Mukta Regular" panose="020B0000000000000000" pitchFamily="34" charset="77"/>
                <a:hlinkClick r:id="rId5">
                  <a:extLst>
                    <a:ext uri="{A12FA001-AC4F-418D-AE19-62706E023703}">
                      <ahyp:hlinkClr xmlns:ahyp="http://schemas.microsoft.com/office/drawing/2018/hyperlinkcolor" val="tx"/>
                    </a:ext>
                  </a:extLst>
                </a:hlinkClick>
              </a:rPr>
              <a:t>Energix</a:t>
            </a:r>
            <a:endParaRPr lang="en-US" sz="1100" b="0" i="0" dirty="0">
              <a:effectLst/>
              <a:latin typeface="Mukta Regular" panose="020B0000000000000000" pitchFamily="34" charset="77"/>
            </a:endParaRPr>
          </a:p>
          <a:p>
            <a:pPr>
              <a:lnSpc>
                <a:spcPct val="100000"/>
              </a:lnSpc>
              <a:spcAft>
                <a:spcPts val="600"/>
              </a:spcAft>
            </a:pPr>
            <a:endParaRPr lang="en-US" sz="1100" dirty="0"/>
          </a:p>
          <a:p>
            <a:pPr marL="800100" lvl="1" indent="-342900">
              <a:buFont typeface="Arial" panose="020B0604020202020204" pitchFamily="34" charset="0"/>
              <a:buChar char="•"/>
            </a:pPr>
            <a:endPar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endParaRPr>
          </a:p>
          <a:p>
            <a:endParaRPr lang="en-US" dirty="0"/>
          </a:p>
        </p:txBody>
      </p:sp>
    </p:spTree>
    <p:extLst>
      <p:ext uri="{BB962C8B-B14F-4D97-AF65-F5344CB8AC3E}">
        <p14:creationId xmlns:p14="http://schemas.microsoft.com/office/powerpoint/2010/main" val="18439326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lnSpc>
                <a:spcPct val="100000"/>
              </a:lnSpc>
              <a:spcAft>
                <a:spcPts val="600"/>
              </a:spcAft>
              <a:buNone/>
            </a:pPr>
            <a:r>
              <a:rPr lang="en-US" sz="1100" b="1" i="0" u="none" strike="noStrike" dirty="0">
                <a:effectLst/>
                <a:latin typeface="Mukta Bold" panose="020B0000000000000000" pitchFamily="34" charset="77"/>
                <a:hlinkClick r:id="rId3">
                  <a:extLst>
                    <a:ext uri="{A12FA001-AC4F-418D-AE19-62706E023703}">
                      <ahyp:hlinkClr xmlns:ahyp="http://schemas.microsoft.com/office/drawing/2018/hyperlinkcolor" val="tx"/>
                    </a:ext>
                  </a:extLst>
                </a:hlinkClick>
              </a:rPr>
              <a:t>Boycotts</a:t>
            </a:r>
          </a:p>
          <a:p>
            <a:pPr marL="158750" indent="0">
              <a:lnSpc>
                <a:spcPct val="100000"/>
              </a:lnSpc>
              <a:spcAft>
                <a:spcPts val="600"/>
              </a:spcAft>
              <a:buNone/>
            </a:pPr>
            <a:r>
              <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rPr>
              <a:t>There are a number of boycott </a:t>
            </a:r>
            <a:r>
              <a:rPr lang="en-US" sz="1100" b="0" i="0" u="none" strike="noStrike" dirty="0" err="1">
                <a:effectLst/>
                <a:latin typeface="Mukta Regular" panose="020B0000000000000000" pitchFamily="34" charset="77"/>
                <a:hlinkClick r:id="rId3">
                  <a:extLst>
                    <a:ext uri="{A12FA001-AC4F-418D-AE19-62706E023703}">
                      <ahyp:hlinkClr xmlns:ahyp="http://schemas.microsoft.com/office/drawing/2018/hyperlinkcolor" val="tx"/>
                    </a:ext>
                  </a:extLst>
                </a:hlinkClick>
              </a:rPr>
              <a:t>campaigs</a:t>
            </a:r>
            <a:r>
              <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rPr>
              <a:t> currently. </a:t>
            </a:r>
          </a:p>
          <a:p>
            <a:pPr lvl="1">
              <a:lnSpc>
                <a:spcPct val="100000"/>
              </a:lnSpc>
              <a:spcAft>
                <a:spcPts val="600"/>
              </a:spcAft>
            </a:pPr>
            <a:r>
              <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rPr>
              <a:t>No Tech for Apartheid</a:t>
            </a:r>
            <a:endParaRPr lang="en-US" sz="1100" b="0" i="0" u="none" strike="noStrike" dirty="0">
              <a:effectLst/>
              <a:latin typeface="Mukta Regular" panose="020B0000000000000000" pitchFamily="34" charset="77"/>
            </a:endParaRPr>
          </a:p>
          <a:p>
            <a:pPr lvl="1">
              <a:lnSpc>
                <a:spcPct val="100000"/>
              </a:lnSpc>
              <a:spcAft>
                <a:spcPts val="600"/>
              </a:spcAft>
            </a:pPr>
            <a:r>
              <a:rPr lang="en-US" sz="1100" b="0" i="0" u="sng" strike="noStrike" dirty="0">
                <a:effectLst/>
                <a:latin typeface="Mukta Regular" panose="020B0000000000000000" pitchFamily="34" charset="77"/>
              </a:rPr>
              <a:t>Chevron Fuels Genocide</a:t>
            </a:r>
            <a:endParaRPr lang="en-US" sz="1100" b="0" i="1" u="sng" strike="noStrike" dirty="0">
              <a:effectLst/>
              <a:latin typeface="Mukta Regular" panose="020B0000000000000000" pitchFamily="34" charset="77"/>
            </a:endParaRPr>
          </a:p>
          <a:p>
            <a:pPr lvl="1">
              <a:lnSpc>
                <a:spcPct val="100000"/>
              </a:lnSpc>
              <a:spcAft>
                <a:spcPts val="600"/>
              </a:spcAft>
            </a:pPr>
            <a:r>
              <a:rPr lang="en-US" sz="1100" b="0" i="0" u="none" strike="noStrike" dirty="0">
                <a:effectLst/>
                <a:latin typeface="Mukta Regular" panose="020B0000000000000000" pitchFamily="34" charset="77"/>
                <a:hlinkClick r:id="rId4">
                  <a:extLst>
                    <a:ext uri="{A12FA001-AC4F-418D-AE19-62706E023703}">
                      <ahyp:hlinkClr xmlns:ahyp="http://schemas.microsoft.com/office/drawing/2018/hyperlinkcolor" val="tx"/>
                    </a:ext>
                  </a:extLst>
                </a:hlinkClick>
              </a:rPr>
              <a:t>PayPal for Palestine</a:t>
            </a:r>
            <a:endParaRPr lang="en-US" sz="1100" b="0" i="0" u="none" strike="noStrike" dirty="0">
              <a:effectLst/>
              <a:latin typeface="Mukta Regular" panose="020B0000000000000000" pitchFamily="34" charset="77"/>
            </a:endParaRPr>
          </a:p>
          <a:p>
            <a:pPr lvl="1">
              <a:lnSpc>
                <a:spcPct val="100000"/>
              </a:lnSpc>
              <a:spcAft>
                <a:spcPts val="600"/>
              </a:spcAft>
            </a:pPr>
            <a:r>
              <a:rPr lang="en-US" sz="1100" b="0" i="0" u="none" strike="noStrike" dirty="0">
                <a:effectLst/>
                <a:latin typeface="Mukta Regular" panose="020B0000000000000000" pitchFamily="34" charset="77"/>
                <a:hlinkClick r:id="rId5">
                  <a:extLst>
                    <a:ext uri="{A12FA001-AC4F-418D-AE19-62706E023703}">
                      <ahyp:hlinkClr xmlns:ahyp="http://schemas.microsoft.com/office/drawing/2018/hyperlinkcolor" val="tx"/>
                    </a:ext>
                  </a:extLst>
                </a:hlinkClick>
              </a:rPr>
              <a:t>Eject </a:t>
            </a:r>
            <a:r>
              <a:rPr lang="en-US" sz="1100" b="0" i="0" u="none" strike="noStrike" dirty="0" err="1">
                <a:effectLst/>
                <a:latin typeface="Mukta Regular" panose="020B0000000000000000" pitchFamily="34" charset="77"/>
                <a:hlinkClick r:id="rId5">
                  <a:extLst>
                    <a:ext uri="{A12FA001-AC4F-418D-AE19-62706E023703}">
                      <ahyp:hlinkClr xmlns:ahyp="http://schemas.microsoft.com/office/drawing/2018/hyperlinkcolor" val="tx"/>
                    </a:ext>
                  </a:extLst>
                </a:hlinkClick>
              </a:rPr>
              <a:t>Energix</a:t>
            </a:r>
            <a:endParaRPr lang="en-US" sz="1100" b="0" i="0" dirty="0">
              <a:effectLst/>
              <a:latin typeface="Mukta Regular" panose="020B0000000000000000" pitchFamily="34" charset="77"/>
            </a:endParaRPr>
          </a:p>
          <a:p>
            <a:pPr>
              <a:lnSpc>
                <a:spcPct val="100000"/>
              </a:lnSpc>
              <a:spcAft>
                <a:spcPts val="600"/>
              </a:spcAft>
            </a:pPr>
            <a:endParaRPr lang="en-US" sz="1100" dirty="0"/>
          </a:p>
          <a:p>
            <a:pPr marL="800100" lvl="1" indent="-342900">
              <a:buFont typeface="Arial" panose="020B0604020202020204" pitchFamily="34" charset="0"/>
              <a:buChar char="•"/>
            </a:pPr>
            <a:endPar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endParaRPr>
          </a:p>
          <a:p>
            <a:endParaRPr lang="en-US" dirty="0"/>
          </a:p>
        </p:txBody>
      </p:sp>
    </p:spTree>
    <p:extLst>
      <p:ext uri="{BB962C8B-B14F-4D97-AF65-F5344CB8AC3E}">
        <p14:creationId xmlns:p14="http://schemas.microsoft.com/office/powerpoint/2010/main" val="21129502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lnSpc>
                <a:spcPct val="100000"/>
              </a:lnSpc>
              <a:spcAft>
                <a:spcPts val="600"/>
              </a:spcAft>
              <a:buNone/>
            </a:pPr>
            <a:r>
              <a:rPr lang="en-US" sz="1100" b="1" i="0" u="none" strike="noStrike" dirty="0">
                <a:effectLst/>
                <a:latin typeface="Mukta Bold" panose="020B0000000000000000" pitchFamily="34" charset="77"/>
                <a:hlinkClick r:id="rId3">
                  <a:extLst>
                    <a:ext uri="{A12FA001-AC4F-418D-AE19-62706E023703}">
                      <ahyp:hlinkClr xmlns:ahyp="http://schemas.microsoft.com/office/drawing/2018/hyperlinkcolor" val="tx"/>
                    </a:ext>
                  </a:extLst>
                </a:hlinkClick>
              </a:rPr>
              <a:t>Boycotts</a:t>
            </a:r>
          </a:p>
          <a:p>
            <a:pPr marL="158750" indent="0">
              <a:lnSpc>
                <a:spcPct val="100000"/>
              </a:lnSpc>
              <a:spcAft>
                <a:spcPts val="600"/>
              </a:spcAft>
              <a:buNone/>
            </a:pPr>
            <a:r>
              <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rPr>
              <a:t>There are a number of boycott </a:t>
            </a:r>
            <a:r>
              <a:rPr lang="en-US" sz="1100" b="0" i="0" u="none" strike="noStrike" dirty="0" err="1">
                <a:effectLst/>
                <a:latin typeface="Mukta Regular" panose="020B0000000000000000" pitchFamily="34" charset="77"/>
                <a:hlinkClick r:id="rId3">
                  <a:extLst>
                    <a:ext uri="{A12FA001-AC4F-418D-AE19-62706E023703}">
                      <ahyp:hlinkClr xmlns:ahyp="http://schemas.microsoft.com/office/drawing/2018/hyperlinkcolor" val="tx"/>
                    </a:ext>
                  </a:extLst>
                </a:hlinkClick>
              </a:rPr>
              <a:t>campaigs</a:t>
            </a:r>
            <a:r>
              <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rPr>
              <a:t> currently. </a:t>
            </a:r>
          </a:p>
          <a:p>
            <a:pPr lvl="1">
              <a:lnSpc>
                <a:spcPct val="100000"/>
              </a:lnSpc>
              <a:spcAft>
                <a:spcPts val="600"/>
              </a:spcAft>
            </a:pPr>
            <a:r>
              <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rPr>
              <a:t>No Tech for Apartheid</a:t>
            </a:r>
            <a:endParaRPr lang="en-US" sz="1100" b="0" i="0" u="none" strike="noStrike" dirty="0">
              <a:effectLst/>
              <a:latin typeface="Mukta Regular" panose="020B0000000000000000" pitchFamily="34" charset="77"/>
            </a:endParaRPr>
          </a:p>
          <a:p>
            <a:pPr lvl="1">
              <a:lnSpc>
                <a:spcPct val="100000"/>
              </a:lnSpc>
              <a:spcAft>
                <a:spcPts val="600"/>
              </a:spcAft>
            </a:pPr>
            <a:r>
              <a:rPr lang="en-US" sz="1100" b="0" i="0" u="sng" strike="noStrike" dirty="0">
                <a:effectLst/>
                <a:latin typeface="Mukta Regular" panose="020B0000000000000000" pitchFamily="34" charset="77"/>
              </a:rPr>
              <a:t>Chevron Fuels Genocide</a:t>
            </a:r>
            <a:endParaRPr lang="en-US" sz="1100" b="0" i="1" u="sng" strike="noStrike" dirty="0">
              <a:effectLst/>
              <a:latin typeface="Mukta Regular" panose="020B0000000000000000" pitchFamily="34" charset="77"/>
            </a:endParaRPr>
          </a:p>
          <a:p>
            <a:pPr lvl="1">
              <a:lnSpc>
                <a:spcPct val="100000"/>
              </a:lnSpc>
              <a:spcAft>
                <a:spcPts val="600"/>
              </a:spcAft>
            </a:pPr>
            <a:r>
              <a:rPr lang="en-US" sz="1100" b="0" i="0" u="none" strike="noStrike" dirty="0">
                <a:effectLst/>
                <a:latin typeface="Mukta Regular" panose="020B0000000000000000" pitchFamily="34" charset="77"/>
                <a:hlinkClick r:id="rId4">
                  <a:extLst>
                    <a:ext uri="{A12FA001-AC4F-418D-AE19-62706E023703}">
                      <ahyp:hlinkClr xmlns:ahyp="http://schemas.microsoft.com/office/drawing/2018/hyperlinkcolor" val="tx"/>
                    </a:ext>
                  </a:extLst>
                </a:hlinkClick>
              </a:rPr>
              <a:t>PayPal for Palestine</a:t>
            </a:r>
            <a:endParaRPr lang="en-US" sz="1100" b="0" i="0" u="none" strike="noStrike" dirty="0">
              <a:effectLst/>
              <a:latin typeface="Mukta Regular" panose="020B0000000000000000" pitchFamily="34" charset="77"/>
            </a:endParaRPr>
          </a:p>
          <a:p>
            <a:pPr lvl="1">
              <a:lnSpc>
                <a:spcPct val="100000"/>
              </a:lnSpc>
              <a:spcAft>
                <a:spcPts val="600"/>
              </a:spcAft>
            </a:pPr>
            <a:r>
              <a:rPr lang="en-US" sz="1100" b="0" i="0" u="none" strike="noStrike" dirty="0">
                <a:effectLst/>
                <a:latin typeface="Mukta Regular" panose="020B0000000000000000" pitchFamily="34" charset="77"/>
                <a:hlinkClick r:id="rId5">
                  <a:extLst>
                    <a:ext uri="{A12FA001-AC4F-418D-AE19-62706E023703}">
                      <ahyp:hlinkClr xmlns:ahyp="http://schemas.microsoft.com/office/drawing/2018/hyperlinkcolor" val="tx"/>
                    </a:ext>
                  </a:extLst>
                </a:hlinkClick>
              </a:rPr>
              <a:t>Eject </a:t>
            </a:r>
            <a:r>
              <a:rPr lang="en-US" sz="1100" b="0" i="0" u="none" strike="noStrike" dirty="0" err="1">
                <a:effectLst/>
                <a:latin typeface="Mukta Regular" panose="020B0000000000000000" pitchFamily="34" charset="77"/>
                <a:hlinkClick r:id="rId5">
                  <a:extLst>
                    <a:ext uri="{A12FA001-AC4F-418D-AE19-62706E023703}">
                      <ahyp:hlinkClr xmlns:ahyp="http://schemas.microsoft.com/office/drawing/2018/hyperlinkcolor" val="tx"/>
                    </a:ext>
                  </a:extLst>
                </a:hlinkClick>
              </a:rPr>
              <a:t>Energix</a:t>
            </a:r>
            <a:endParaRPr lang="en-US" sz="1100" b="0" i="0" dirty="0">
              <a:effectLst/>
              <a:latin typeface="Mukta Regular" panose="020B0000000000000000" pitchFamily="34" charset="77"/>
            </a:endParaRPr>
          </a:p>
          <a:p>
            <a:pPr>
              <a:lnSpc>
                <a:spcPct val="100000"/>
              </a:lnSpc>
              <a:spcAft>
                <a:spcPts val="600"/>
              </a:spcAft>
            </a:pPr>
            <a:endParaRPr lang="en-US" sz="1100" dirty="0"/>
          </a:p>
          <a:p>
            <a:pPr marL="800100" lvl="1" indent="-342900">
              <a:buFont typeface="Arial" panose="020B0604020202020204" pitchFamily="34" charset="0"/>
              <a:buChar char="•"/>
            </a:pPr>
            <a:endParaRPr lang="en-US" sz="1100" b="0" i="0" u="none" strike="noStrike" dirty="0">
              <a:effectLst/>
              <a:latin typeface="Mukta Regular" panose="020B0000000000000000" pitchFamily="34" charset="77"/>
              <a:hlinkClick r:id="rId3">
                <a:extLst>
                  <a:ext uri="{A12FA001-AC4F-418D-AE19-62706E023703}">
                    <ahyp:hlinkClr xmlns:ahyp="http://schemas.microsoft.com/office/drawing/2018/hyperlinkcolor" val="tx"/>
                  </a:ext>
                </a:extLst>
              </a:hlinkClick>
            </a:endParaRPr>
          </a:p>
          <a:p>
            <a:endParaRPr lang="en-US" dirty="0"/>
          </a:p>
        </p:txBody>
      </p:sp>
    </p:spTree>
    <p:extLst>
      <p:ext uri="{BB962C8B-B14F-4D97-AF65-F5344CB8AC3E}">
        <p14:creationId xmlns:p14="http://schemas.microsoft.com/office/powerpoint/2010/main" val="35382475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 hope your community will consider signing the pledge. And being part of this growing network</a:t>
            </a:r>
          </a:p>
        </p:txBody>
      </p:sp>
    </p:spTree>
    <p:extLst>
      <p:ext uri="{BB962C8B-B14F-4D97-AF65-F5344CB8AC3E}">
        <p14:creationId xmlns:p14="http://schemas.microsoft.com/office/powerpoint/2010/main" val="41349433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This is truly an interfaith initiative. </a:t>
            </a:r>
          </a:p>
        </p:txBody>
      </p:sp>
    </p:spTree>
    <p:extLst>
      <p:ext uri="{BB962C8B-B14F-4D97-AF65-F5344CB8AC3E}">
        <p14:creationId xmlns:p14="http://schemas.microsoft.com/office/powerpoint/2010/main" val="2249619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We can break down the understanding of Apartheid into 3 conditions. </a:t>
            </a:r>
          </a:p>
          <a:p>
            <a:pPr marL="158750" indent="0">
              <a:buNone/>
            </a:pPr>
            <a:r>
              <a:rPr lang="en-US" dirty="0"/>
              <a:t>We’ll go into each of these conditions as it relates to Israel in detail.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1. </a:t>
            </a:r>
            <a:r>
              <a:rPr lang="en-US" sz="1100" dirty="0">
                <a:solidFill>
                  <a:schemeClr val="bg1"/>
                </a:solidFill>
                <a:latin typeface="MuktaMahee Regular" panose="020B0000000000000000" pitchFamily="34" charset="77"/>
                <a:cs typeface="MuktaMahee Regular" panose="020B0000000000000000" pitchFamily="34" charset="77"/>
              </a:rPr>
              <a:t>Intent to maintain </a:t>
            </a:r>
            <a:r>
              <a:rPr lang="en-US" sz="1100" u="sng" dirty="0">
                <a:solidFill>
                  <a:schemeClr val="bg1"/>
                </a:solidFill>
                <a:latin typeface="MuktaMahee Regular" panose="020B0000000000000000" pitchFamily="34" charset="77"/>
                <a:cs typeface="MuktaMahee Regular" panose="020B0000000000000000" pitchFamily="34" charset="77"/>
              </a:rPr>
              <a:t>domination</a:t>
            </a:r>
            <a:r>
              <a:rPr lang="en-US" sz="1100" dirty="0">
                <a:solidFill>
                  <a:schemeClr val="bg1"/>
                </a:solidFill>
                <a:latin typeface="MuktaMahee Regular" panose="020B0000000000000000" pitchFamily="34" charset="77"/>
                <a:cs typeface="MuktaMahee Regular" panose="020B0000000000000000" pitchFamily="34" charset="77"/>
              </a:rPr>
              <a:t> by one racial group over another (based on race, creed, or ethnicity)</a:t>
            </a:r>
          </a:p>
          <a:p>
            <a:endParaRPr lang="en-US" dirty="0"/>
          </a:p>
        </p:txBody>
      </p:sp>
    </p:spTree>
    <p:extLst>
      <p:ext uri="{BB962C8B-B14F-4D97-AF65-F5344CB8AC3E}">
        <p14:creationId xmlns:p14="http://schemas.microsoft.com/office/powerpoint/2010/main" val="28812622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It has expanded to include secular and community groups. </a:t>
            </a:r>
          </a:p>
        </p:txBody>
      </p:sp>
    </p:spTree>
    <p:extLst>
      <p:ext uri="{BB962C8B-B14F-4D97-AF65-F5344CB8AC3E}">
        <p14:creationId xmlns:p14="http://schemas.microsoft.com/office/powerpoint/2010/main" val="2970781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Even international organizations have taken the pledge. </a:t>
            </a:r>
          </a:p>
        </p:txBody>
      </p:sp>
    </p:spTree>
    <p:extLst>
      <p:ext uri="{BB962C8B-B14F-4D97-AF65-F5344CB8AC3E}">
        <p14:creationId xmlns:p14="http://schemas.microsoft.com/office/powerpoint/2010/main" val="7955170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2521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2. </a:t>
            </a:r>
            <a:r>
              <a:rPr lang="en-US" sz="1100" u="sng" dirty="0">
                <a:solidFill>
                  <a:schemeClr val="bg1"/>
                </a:solidFill>
                <a:latin typeface="MuktaMahee Regular" panose="020B0000000000000000" pitchFamily="34" charset="77"/>
                <a:cs typeface="MuktaMahee Regular" panose="020B0000000000000000" pitchFamily="34" charset="77"/>
              </a:rPr>
              <a:t>Systematic oppression </a:t>
            </a:r>
            <a:r>
              <a:rPr lang="en-US" sz="1100" dirty="0">
                <a:solidFill>
                  <a:schemeClr val="bg1"/>
                </a:solidFill>
                <a:latin typeface="MuktaMahee Regular" panose="020B0000000000000000" pitchFamily="34" charset="77"/>
                <a:cs typeface="MuktaMahee Regular" panose="020B0000000000000000" pitchFamily="34" charset="77"/>
              </a:rPr>
              <a:t>by one group over another. </a:t>
            </a:r>
          </a:p>
          <a:p>
            <a:endParaRPr lang="en-US" dirty="0"/>
          </a:p>
        </p:txBody>
      </p:sp>
    </p:spTree>
    <p:extLst>
      <p:ext uri="{BB962C8B-B14F-4D97-AF65-F5344CB8AC3E}">
        <p14:creationId xmlns:p14="http://schemas.microsoft.com/office/powerpoint/2010/main" val="3255194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u="sng" dirty="0">
                <a:solidFill>
                  <a:schemeClr val="bg1"/>
                </a:solidFill>
                <a:latin typeface="MuktaMahee Regular" panose="020B0000000000000000" pitchFamily="34" charset="77"/>
                <a:cs typeface="MuktaMahee Regular" panose="020B0000000000000000" pitchFamily="34" charset="77"/>
              </a:rPr>
              <a:t>3. Human rights violations </a:t>
            </a:r>
            <a:r>
              <a:rPr lang="en-US" sz="1100" dirty="0">
                <a:solidFill>
                  <a:schemeClr val="bg1"/>
                </a:solidFill>
                <a:latin typeface="MuktaMahee Regular" panose="020B0000000000000000" pitchFamily="34" charset="77"/>
                <a:cs typeface="MuktaMahee Regular" panose="020B0000000000000000" pitchFamily="34" charset="77"/>
              </a:rPr>
              <a:t>as part of that oppression</a:t>
            </a:r>
          </a:p>
          <a:p>
            <a:pPr marL="158750" indent="0">
              <a:buNone/>
            </a:pPr>
            <a:r>
              <a:rPr lang="en-US" dirty="0"/>
              <a:t>It is clear that Israel fits the conditions of an Apartheid state. Let’s look at them one at a time. </a:t>
            </a:r>
          </a:p>
        </p:txBody>
      </p:sp>
    </p:spTree>
    <p:extLst>
      <p:ext uri="{BB962C8B-B14F-4D97-AF65-F5344CB8AC3E}">
        <p14:creationId xmlns:p14="http://schemas.microsoft.com/office/powerpoint/2010/main" val="128490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Looking at the first condition: Ethnic domination. I’ll share just 3 examples of the many of how Israel has long shown an “</a:t>
            </a:r>
            <a:r>
              <a:rPr lang="en-US" sz="1100" dirty="0">
                <a:solidFill>
                  <a:schemeClr val="bg1"/>
                </a:solidFill>
                <a:latin typeface="MuktaMahee Regular" panose="020B0000000000000000" pitchFamily="34" charset="77"/>
                <a:cs typeface="MuktaMahee Regular" panose="020B0000000000000000" pitchFamily="34" charset="77"/>
              </a:rPr>
              <a:t>Intent to maintain </a:t>
            </a:r>
            <a:r>
              <a:rPr lang="en-US" sz="1100" u="sng" dirty="0">
                <a:solidFill>
                  <a:schemeClr val="bg1"/>
                </a:solidFill>
                <a:latin typeface="MuktaMahee Regular" panose="020B0000000000000000" pitchFamily="34" charset="77"/>
                <a:cs typeface="MuktaMahee Regular" panose="020B0000000000000000" pitchFamily="34" charset="77"/>
              </a:rPr>
              <a:t>domination</a:t>
            </a:r>
            <a:r>
              <a:rPr lang="en-US" sz="1100" dirty="0">
                <a:solidFill>
                  <a:schemeClr val="bg1"/>
                </a:solidFill>
                <a:latin typeface="MuktaMahee Regular" panose="020B0000000000000000" pitchFamily="34" charset="77"/>
                <a:cs typeface="MuktaMahee Regular" panose="020B0000000000000000" pitchFamily="34" charset="77"/>
              </a:rPr>
              <a:t> by one ethnic group over another”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1" dirty="0">
                <a:solidFill>
                  <a:schemeClr val="bg1"/>
                </a:solidFill>
                <a:latin typeface="MuktaMahee Regular" panose="020B0000000000000000" pitchFamily="34" charset="77"/>
              </a:rPr>
              <a:t>Official Policy of Judaization of Jerusalem</a:t>
            </a:r>
            <a:endParaRPr lang="en-US" b="1" dirty="0"/>
          </a:p>
          <a:p>
            <a:r>
              <a:rPr lang="en-US" dirty="0"/>
              <a:t>Israel has an official policy stating that the ethnic dynamics of Jerusalem must stay at least 60% Jewish. They term it the “</a:t>
            </a:r>
            <a:r>
              <a:rPr lang="en-US" dirty="0" err="1"/>
              <a:t>Judiazation</a:t>
            </a:r>
            <a:r>
              <a:rPr lang="en-US" dirty="0"/>
              <a:t> of Jerusalem” This discrimination has caused the displacement of Palestinians from their ancestral homes in the city. Israel’s forced displacement of Palestinians from the Sheik Jarrah neighborhood is one famous example. You may remember a viral video clip about it from 2021. </a:t>
            </a:r>
          </a:p>
          <a:p>
            <a:pPr marL="158750" indent="0">
              <a:buNone/>
            </a:pPr>
            <a:endParaRPr lang="en-US" dirty="0"/>
          </a:p>
        </p:txBody>
      </p:sp>
    </p:spTree>
    <p:extLst>
      <p:ext uri="{BB962C8B-B14F-4D97-AF65-F5344CB8AC3E}">
        <p14:creationId xmlns:p14="http://schemas.microsoft.com/office/powerpoint/2010/main" val="1813382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1" dirty="0"/>
              <a:t>Laws that Privilege Jewish Israelis</a:t>
            </a:r>
          </a:p>
          <a:p>
            <a:r>
              <a:rPr lang="en-US" dirty="0" err="1"/>
              <a:t>Adalah</a:t>
            </a:r>
            <a:r>
              <a:rPr lang="en-US" dirty="0"/>
              <a:t> Legal Center has a database documenting over 65 laws that discriminate against Palestinian citizens of Israel. https://www.adalah.org/en/law/index</a:t>
            </a:r>
          </a:p>
          <a:p>
            <a:pPr lvl="1"/>
            <a:r>
              <a:rPr lang="en-US" dirty="0"/>
              <a:t>On top of this 2018 Israel passed the Jewish Nation-State law which enshrines Jewish supremacy in Israel’s “basic law.” (similar to a US constitutional amendment)  MORE INFORMATION: https://www.adalah.org/en/content/view/9569</a:t>
            </a:r>
          </a:p>
          <a:p>
            <a:pPr lvl="1"/>
            <a:r>
              <a:rPr lang="en-US" dirty="0"/>
              <a:t>This doesn’t even account for the many informal ways in which Palestinians are discriminated against in Israeli society.</a:t>
            </a:r>
          </a:p>
          <a:p>
            <a:pPr lvl="0"/>
            <a:endParaRPr lang="en-US" dirty="0"/>
          </a:p>
          <a:p>
            <a:endParaRPr lang="en-US" dirty="0"/>
          </a:p>
        </p:txBody>
      </p:sp>
    </p:spTree>
    <p:extLst>
      <p:ext uri="{BB962C8B-B14F-4D97-AF65-F5344CB8AC3E}">
        <p14:creationId xmlns:p14="http://schemas.microsoft.com/office/powerpoint/2010/main" val="1201032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1" dirty="0"/>
              <a:t>Fragmentation of Palestinian society</a:t>
            </a:r>
          </a:p>
          <a:p>
            <a:pPr marL="158750" indent="0">
              <a:buNone/>
            </a:pPr>
            <a:r>
              <a:rPr lang="en-US" dirty="0"/>
              <a:t>Jews who live under Israeli rule anywhere from the Jordan River to the Mediterranean Sea are treated the same. Palestinians who live in the same areas under Israeli rule are separated from each other between:</a:t>
            </a:r>
          </a:p>
          <a:p>
            <a:pPr lvl="1"/>
            <a:r>
              <a:rPr lang="en-US" dirty="0"/>
              <a:t>Palestinians who live in Israel</a:t>
            </a:r>
          </a:p>
          <a:p>
            <a:pPr lvl="1"/>
            <a:r>
              <a:rPr lang="en-US" dirty="0"/>
              <a:t>Palestinians who live in East Jerusalem</a:t>
            </a:r>
          </a:p>
          <a:p>
            <a:pPr lvl="1"/>
            <a:r>
              <a:rPr lang="en-US" dirty="0"/>
              <a:t>Palestinians who live in Gaza</a:t>
            </a:r>
          </a:p>
          <a:p>
            <a:pPr lvl="1"/>
            <a:r>
              <a:rPr lang="en-US" dirty="0"/>
              <a:t>Palestinians who live in the West Bank</a:t>
            </a:r>
          </a:p>
          <a:p>
            <a:pPr lvl="1"/>
            <a:endParaRPr lang="en-US" dirty="0"/>
          </a:p>
          <a:p>
            <a:pPr lvl="0"/>
            <a:r>
              <a:rPr lang="en-US" dirty="0"/>
              <a:t>Click the image to enlarge and go into the details of the differences in how Israel treats Palestinians in those areas. </a:t>
            </a:r>
          </a:p>
          <a:p>
            <a:endParaRPr lang="en-US" dirty="0"/>
          </a:p>
        </p:txBody>
      </p:sp>
    </p:spTree>
    <p:extLst>
      <p:ext uri="{BB962C8B-B14F-4D97-AF65-F5344CB8AC3E}">
        <p14:creationId xmlns:p14="http://schemas.microsoft.com/office/powerpoint/2010/main" val="31838381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2" y="744575"/>
            <a:ext cx="6435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500" b="1" baseline="0">
                <a:solidFill>
                  <a:srgbClr val="ED3324"/>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r>
              <a:rPr lang="en-US" dirty="0"/>
              <a:t>Click to edit Master title style</a:t>
            </a:r>
            <a:endParaRPr dirty="0"/>
          </a:p>
        </p:txBody>
      </p:sp>
      <p:sp>
        <p:nvSpPr>
          <p:cNvPr id="11" name="Google Shape;11;p2"/>
          <p:cNvSpPr txBox="1">
            <a:spLocks noGrp="1"/>
          </p:cNvSpPr>
          <p:nvPr>
            <p:ph type="subTitle" idx="1"/>
          </p:nvPr>
        </p:nvSpPr>
        <p:spPr>
          <a:xfrm>
            <a:off x="311700" y="2834125"/>
            <a:ext cx="6435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solidFill>
                  <a:schemeClr val="lt1"/>
                </a:solidFill>
                <a:latin typeface="Calibri" panose="020F0502020204030204" pitchFamily="34" charset="0"/>
                <a:ea typeface="Calibri" panose="020F0502020204030204" pitchFamily="34" charset="0"/>
                <a:cs typeface="Calibri" panose="020F050202020403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en-US" dirty="0"/>
              <a:t>Click to edit Master subtitle style</a:t>
            </a:r>
            <a:endParaRPr dirty="0"/>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
        <p:nvSpPr>
          <p:cNvPr id="13" name="Google Shape;13;p2"/>
          <p:cNvSpPr/>
          <p:nvPr/>
        </p:nvSpPr>
        <p:spPr>
          <a:xfrm>
            <a:off x="6918100" y="0"/>
            <a:ext cx="1024800" cy="5143500"/>
          </a:xfrm>
          <a:prstGeom prst="rect">
            <a:avLst/>
          </a:prstGeom>
          <a:solidFill>
            <a:srgbClr val="66BD9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66BD93"/>
              </a:highlight>
            </a:endParaRPr>
          </a:p>
        </p:txBody>
      </p:sp>
      <p:pic>
        <p:nvPicPr>
          <p:cNvPr id="3" name="Picture 2" descr="A logo of a person with a flower&#10;&#10;Description automatically generated with medium confidence">
            <a:extLst>
              <a:ext uri="{FF2B5EF4-FFF2-40B4-BE49-F238E27FC236}">
                <a16:creationId xmlns:a16="http://schemas.microsoft.com/office/drawing/2014/main" id="{DC7B3A5E-5FEF-C6A7-8B5F-0B657E31CF04}"/>
              </a:ext>
            </a:extLst>
          </p:cNvPr>
          <p:cNvPicPr>
            <a:picLocks noChangeAspect="1"/>
          </p:cNvPicPr>
          <p:nvPr userDrawn="1"/>
        </p:nvPicPr>
        <p:blipFill>
          <a:blip r:embed="rId2"/>
          <a:stretch>
            <a:fillRect/>
          </a:stretch>
        </p:blipFill>
        <p:spPr>
          <a:xfrm>
            <a:off x="8045628" y="4579916"/>
            <a:ext cx="1098372" cy="560201"/>
          </a:xfrm>
          <a:prstGeom prst="rect">
            <a:avLst/>
          </a:prstGeom>
        </p:spPr>
      </p:pic>
    </p:spTree>
    <p:extLst>
      <p:ext uri="{BB962C8B-B14F-4D97-AF65-F5344CB8AC3E}">
        <p14:creationId xmlns:p14="http://schemas.microsoft.com/office/powerpoint/2010/main" val="2256521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10000" b="1" i="0" baseline="0">
                <a:solidFill>
                  <a:schemeClr val="accent1"/>
                </a:solidFill>
                <a:latin typeface="Calibri" panose="020F050202020403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dirty="0"/>
              <a:t>Click to edit Master title style</a:t>
            </a:r>
            <a:endParaRPr dirty="0"/>
          </a:p>
        </p:txBody>
      </p:sp>
      <p:pic>
        <p:nvPicPr>
          <p:cNvPr id="2" name="Picture 1" descr="A logo of a person with a flower&#10;&#10;Description automatically generated with medium confidence">
            <a:extLst>
              <a:ext uri="{FF2B5EF4-FFF2-40B4-BE49-F238E27FC236}">
                <a16:creationId xmlns:a16="http://schemas.microsoft.com/office/drawing/2014/main" id="{6B35D8F9-9D05-709F-11CE-BA955861ED45}"/>
              </a:ext>
            </a:extLst>
          </p:cNvPr>
          <p:cNvPicPr>
            <a:picLocks noChangeAspect="1"/>
          </p:cNvPicPr>
          <p:nvPr userDrawn="1"/>
        </p:nvPicPr>
        <p:blipFill>
          <a:blip r:embed="rId2"/>
          <a:stretch>
            <a:fillRect/>
          </a:stretch>
        </p:blipFill>
        <p:spPr>
          <a:xfrm>
            <a:off x="8045628" y="4579916"/>
            <a:ext cx="1098372" cy="560201"/>
          </a:xfrm>
          <a:prstGeom prst="rect">
            <a:avLst/>
          </a:prstGeom>
        </p:spPr>
      </p:pic>
    </p:spTree>
    <p:extLst>
      <p:ext uri="{BB962C8B-B14F-4D97-AF65-F5344CB8AC3E}">
        <p14:creationId xmlns:p14="http://schemas.microsoft.com/office/powerpoint/2010/main" val="79875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sp>
        <p:nvSpPr>
          <p:cNvPr id="18" name="Google Shape;18;p4"/>
          <p:cNvSpPr txBox="1">
            <a:spLocks noGrp="1"/>
          </p:cNvSpPr>
          <p:nvPr>
            <p:ph type="title" hasCustomPrompt="1"/>
          </p:nvPr>
        </p:nvSpPr>
        <p:spPr>
          <a:xfrm>
            <a:off x="311700" y="86683"/>
            <a:ext cx="8520600" cy="931042"/>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6000" b="1" i="0" baseline="0">
                <a:solidFill>
                  <a:srgbClr val="ED3324"/>
                </a:solidFill>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dirty="0"/>
              <a:t>CLICK TO EDIT MASTER TITLE STYLE</a:t>
            </a:r>
          </a:p>
        </p:txBody>
      </p:sp>
      <p:sp>
        <p:nvSpPr>
          <p:cNvPr id="19" name="Google Shape;19;p4"/>
          <p:cNvSpPr txBox="1">
            <a:spLocks noGrp="1"/>
          </p:cNvSpPr>
          <p:nvPr>
            <p:ph type="body" idx="1"/>
          </p:nvPr>
        </p:nvSpPr>
        <p:spPr>
          <a:xfrm>
            <a:off x="311700" y="1152475"/>
            <a:ext cx="8520600" cy="2993700"/>
          </a:xfrm>
          <a:prstGeom prst="rect">
            <a:avLst/>
          </a:prstGeom>
        </p:spPr>
        <p:txBody>
          <a:bodyPr spcFirstLastPara="1" wrap="square" lIns="91425" tIns="91425" rIns="91425" bIns="91425" anchor="t" anchorCtr="0">
            <a:normAutofit/>
          </a:bodyPr>
          <a:lstStyle>
            <a:lvl1pPr marL="571500" lvl="0" indent="-457200">
              <a:spcBef>
                <a:spcPts val="0"/>
              </a:spcBef>
              <a:spcAft>
                <a:spcPts val="0"/>
              </a:spcAft>
              <a:buClr>
                <a:schemeClr val="bg1"/>
              </a:buClr>
              <a:buSzPct val="100000"/>
              <a:buFont typeface="Arial" panose="020B0604020202020204" pitchFamily="34" charset="0"/>
              <a:buChar char="•"/>
              <a:defRPr sz="2800" u="none" baseline="0">
                <a:solidFill>
                  <a:schemeClr val="lt1"/>
                </a:solidFill>
                <a:uFill>
                  <a:solidFill>
                    <a:schemeClr val="accent1"/>
                  </a:solidFill>
                </a:uFill>
                <a:latin typeface="Calibri" panose="020F0502020204030204" pitchFamily="34" charset="0"/>
                <a:ea typeface="Calibri" panose="020F0502020204030204" pitchFamily="34" charset="0"/>
                <a:cs typeface="Calibri" panose="020F050202020403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dirty="0"/>
              <a:t>Click to edit Master text styles</a:t>
            </a: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
        <p:nvSpPr>
          <p:cNvPr id="21" name="Google Shape;21;p4"/>
          <p:cNvSpPr/>
          <p:nvPr/>
        </p:nvSpPr>
        <p:spPr>
          <a:xfrm>
            <a:off x="-56950" y="4454931"/>
            <a:ext cx="9219900" cy="720900"/>
          </a:xfrm>
          <a:prstGeom prst="rect">
            <a:avLst/>
          </a:prstGeom>
          <a:solidFill>
            <a:srgbClr val="66BD9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descr="A logo of a person with a flower&#10;&#10;Description automatically generated with medium confidence">
            <a:extLst>
              <a:ext uri="{FF2B5EF4-FFF2-40B4-BE49-F238E27FC236}">
                <a16:creationId xmlns:a16="http://schemas.microsoft.com/office/drawing/2014/main" id="{3C6A38B7-C61D-9954-780D-FAC1FA0D3BDF}"/>
              </a:ext>
            </a:extLst>
          </p:cNvPr>
          <p:cNvPicPr>
            <a:picLocks noChangeAspect="1"/>
          </p:cNvPicPr>
          <p:nvPr userDrawn="1"/>
        </p:nvPicPr>
        <p:blipFill>
          <a:blip r:embed="rId2"/>
          <a:stretch>
            <a:fillRect/>
          </a:stretch>
        </p:blipFill>
        <p:spPr>
          <a:xfrm>
            <a:off x="8045628" y="4579916"/>
            <a:ext cx="1098372" cy="560201"/>
          </a:xfrm>
          <a:prstGeom prst="rect">
            <a:avLst/>
          </a:prstGeom>
        </p:spPr>
      </p:pic>
    </p:spTree>
    <p:extLst>
      <p:ext uri="{BB962C8B-B14F-4D97-AF65-F5344CB8AC3E}">
        <p14:creationId xmlns:p14="http://schemas.microsoft.com/office/powerpoint/2010/main" val="150741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b="1">
                <a:solidFill>
                  <a:srgbClr val="FF0000"/>
                </a:solidFill>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dirty="0"/>
              <a:t>Click to edit Master title style</a:t>
            </a:r>
            <a:endParaRPr dirty="0"/>
          </a:p>
        </p:txBody>
      </p:sp>
      <p:sp>
        <p:nvSpPr>
          <p:cNvPr id="32" name="Google Shape;3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6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lvl="0"/>
            <a:r>
              <a:rPr lang="en-US" dirty="0"/>
              <a:t>Click to edit Master text styles</a:t>
            </a:r>
          </a:p>
        </p:txBody>
      </p:sp>
      <p:sp>
        <p:nvSpPr>
          <p:cNvPr id="33" name="Google Shape;33;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
        <p:nvSpPr>
          <p:cNvPr id="2" name="Google Shape;21;p4">
            <a:extLst>
              <a:ext uri="{FF2B5EF4-FFF2-40B4-BE49-F238E27FC236}">
                <a16:creationId xmlns:a16="http://schemas.microsoft.com/office/drawing/2014/main" id="{044F9883-2ED4-AAFB-29C2-960238918557}"/>
              </a:ext>
            </a:extLst>
          </p:cNvPr>
          <p:cNvSpPr/>
          <p:nvPr userDrawn="1"/>
        </p:nvSpPr>
        <p:spPr>
          <a:xfrm>
            <a:off x="-56950" y="4454931"/>
            <a:ext cx="9219900" cy="720900"/>
          </a:xfrm>
          <a:prstGeom prst="rect">
            <a:avLst/>
          </a:prstGeom>
          <a:solidFill>
            <a:srgbClr val="66BD9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descr="A logo of a person with a flower&#10;&#10;Description automatically generated with medium confidence">
            <a:extLst>
              <a:ext uri="{FF2B5EF4-FFF2-40B4-BE49-F238E27FC236}">
                <a16:creationId xmlns:a16="http://schemas.microsoft.com/office/drawing/2014/main" id="{20952786-8631-AC13-8CB1-022253072126}"/>
              </a:ext>
            </a:extLst>
          </p:cNvPr>
          <p:cNvPicPr>
            <a:picLocks noChangeAspect="1"/>
          </p:cNvPicPr>
          <p:nvPr userDrawn="1"/>
        </p:nvPicPr>
        <p:blipFill>
          <a:blip r:embed="rId2"/>
          <a:stretch>
            <a:fillRect/>
          </a:stretch>
        </p:blipFill>
        <p:spPr>
          <a:xfrm>
            <a:off x="8064578" y="3894730"/>
            <a:ext cx="1098372" cy="560201"/>
          </a:xfrm>
          <a:prstGeom prst="rect">
            <a:avLst/>
          </a:prstGeom>
        </p:spPr>
      </p:pic>
    </p:spTree>
    <p:extLst>
      <p:ext uri="{BB962C8B-B14F-4D97-AF65-F5344CB8AC3E}">
        <p14:creationId xmlns:p14="http://schemas.microsoft.com/office/powerpoint/2010/main" val="1223670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Ref idx="1001">
        <a:schemeClr val="bg2"/>
      </p:bgRef>
    </p:bg>
    <p:spTree>
      <p:nvGrpSpPr>
        <p:cNvPr id="1" name="Shape 37"/>
        <p:cNvGrpSpPr/>
        <p:nvPr/>
      </p:nvGrpSpPr>
      <p:grpSpPr>
        <a:xfrm>
          <a:off x="0" y="0"/>
          <a:ext cx="0" cy="0"/>
          <a:chOff x="0" y="0"/>
          <a:chExt cx="0" cy="0"/>
        </a:xfrm>
      </p:grpSpPr>
      <p:sp>
        <p:nvSpPr>
          <p:cNvPr id="38" name="Google Shape;38;p9"/>
          <p:cNvSpPr/>
          <p:nvPr/>
        </p:nvSpPr>
        <p:spPr>
          <a:xfrm>
            <a:off x="0" y="-125"/>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39;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solidFill>
                  <a:schemeClr val="accent2"/>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r>
              <a:rPr lang="en-US" dirty="0"/>
              <a:t>Click to edit Master title style</a:t>
            </a:r>
            <a:endParaRPr dirty="0"/>
          </a:p>
        </p:txBody>
      </p:sp>
      <p:sp>
        <p:nvSpPr>
          <p:cNvPr id="40" name="Google Shape;40;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u="sng" baseline="0">
                <a:solidFill>
                  <a:schemeClr val="tx1"/>
                </a:solidFill>
                <a:uFill>
                  <a:solidFill>
                    <a:schemeClr val="accent1"/>
                  </a:solidFill>
                </a:u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r>
              <a:rPr lang="en-US" dirty="0"/>
              <a:t>Click to edit Master subtitle style</a:t>
            </a:r>
            <a:endParaRPr dirty="0"/>
          </a:p>
        </p:txBody>
      </p:sp>
      <p:sp>
        <p:nvSpPr>
          <p:cNvPr id="41" name="Google Shape;41;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u="none">
                <a:solidFill>
                  <a:schemeClr val="tx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dirty="0"/>
              <a:t>Click to edit Master text styles</a:t>
            </a:r>
          </a:p>
        </p:txBody>
      </p:sp>
      <p:pic>
        <p:nvPicPr>
          <p:cNvPr id="2" name="Picture 1" descr="A logo of a person with a flower&#10;&#10;Description automatically generated with medium confidence">
            <a:extLst>
              <a:ext uri="{FF2B5EF4-FFF2-40B4-BE49-F238E27FC236}">
                <a16:creationId xmlns:a16="http://schemas.microsoft.com/office/drawing/2014/main" id="{3C5933F2-A4D8-CEDE-E361-BF2605A8EEA1}"/>
              </a:ext>
            </a:extLst>
          </p:cNvPr>
          <p:cNvPicPr>
            <a:picLocks noChangeAspect="1"/>
          </p:cNvPicPr>
          <p:nvPr userDrawn="1"/>
        </p:nvPicPr>
        <p:blipFill>
          <a:blip r:embed="rId2"/>
          <a:stretch>
            <a:fillRect/>
          </a:stretch>
        </p:blipFill>
        <p:spPr>
          <a:xfrm>
            <a:off x="8045628" y="4579916"/>
            <a:ext cx="1098372" cy="560201"/>
          </a:xfrm>
          <a:prstGeom prst="rect">
            <a:avLst/>
          </a:prstGeom>
        </p:spPr>
      </p:pic>
    </p:spTree>
    <p:extLst>
      <p:ext uri="{BB962C8B-B14F-4D97-AF65-F5344CB8AC3E}">
        <p14:creationId xmlns:p14="http://schemas.microsoft.com/office/powerpoint/2010/main" val="249507166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pPr lvl="0"/>
            <a:r>
              <a:rPr lang="en-US"/>
              <a:t>Click to edit Master text styles</a:t>
            </a: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pic>
        <p:nvPicPr>
          <p:cNvPr id="2" name="Picture 1" descr="A logo of a person with a flower&#10;&#10;Description automatically generated with medium confidence">
            <a:extLst>
              <a:ext uri="{FF2B5EF4-FFF2-40B4-BE49-F238E27FC236}">
                <a16:creationId xmlns:a16="http://schemas.microsoft.com/office/drawing/2014/main" id="{F10A5B02-EE76-EB9A-C826-865ECDD1C161}"/>
              </a:ext>
            </a:extLst>
          </p:cNvPr>
          <p:cNvPicPr>
            <a:picLocks noChangeAspect="1"/>
          </p:cNvPicPr>
          <p:nvPr userDrawn="1"/>
        </p:nvPicPr>
        <p:blipFill>
          <a:blip r:embed="rId2"/>
          <a:stretch>
            <a:fillRect/>
          </a:stretch>
        </p:blipFill>
        <p:spPr>
          <a:xfrm>
            <a:off x="8045628" y="4579916"/>
            <a:ext cx="1098372" cy="560201"/>
          </a:xfrm>
          <a:prstGeom prst="rect">
            <a:avLst/>
          </a:prstGeom>
        </p:spPr>
      </p:pic>
    </p:spTree>
    <p:extLst>
      <p:ext uri="{BB962C8B-B14F-4D97-AF65-F5344CB8AC3E}">
        <p14:creationId xmlns:p14="http://schemas.microsoft.com/office/powerpoint/2010/main" val="1132496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4" name="Rectangle 3">
            <a:extLst>
              <a:ext uri="{FF2B5EF4-FFF2-40B4-BE49-F238E27FC236}">
                <a16:creationId xmlns:a16="http://schemas.microsoft.com/office/drawing/2014/main" id="{D9A81ACF-8423-4A93-8DAA-5579516F22EC}"/>
              </a:ext>
            </a:extLst>
          </p:cNvPr>
          <p:cNvSpPr/>
          <p:nvPr userDrawn="1"/>
        </p:nvSpPr>
        <p:spPr>
          <a:xfrm>
            <a:off x="0" y="0"/>
            <a:ext cx="496793"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2" name="Picture 1" descr="A logo of a person with a flower&#10;&#10;Description automatically generated with medium confidence">
            <a:extLst>
              <a:ext uri="{FF2B5EF4-FFF2-40B4-BE49-F238E27FC236}">
                <a16:creationId xmlns:a16="http://schemas.microsoft.com/office/drawing/2014/main" id="{872C3110-9547-A859-4F66-4BBF55B2A59F}"/>
              </a:ext>
            </a:extLst>
          </p:cNvPr>
          <p:cNvPicPr>
            <a:picLocks noChangeAspect="1"/>
          </p:cNvPicPr>
          <p:nvPr userDrawn="1"/>
        </p:nvPicPr>
        <p:blipFill>
          <a:blip r:embed="rId2"/>
          <a:stretch>
            <a:fillRect/>
          </a:stretch>
        </p:blipFill>
        <p:spPr>
          <a:xfrm>
            <a:off x="8045628" y="4579916"/>
            <a:ext cx="1098372" cy="560201"/>
          </a:xfrm>
          <a:prstGeom prst="rect">
            <a:avLst/>
          </a:prstGeom>
        </p:spPr>
      </p:pic>
    </p:spTree>
    <p:extLst>
      <p:ext uri="{BB962C8B-B14F-4D97-AF65-F5344CB8AC3E}">
        <p14:creationId xmlns:p14="http://schemas.microsoft.com/office/powerpoint/2010/main" val="3185751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2A211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br>
              <a:rPr lang="en-US" sz="6000" dirty="0"/>
            </a:br>
            <a:endParaRPr lang="en-US" dirty="0"/>
          </a:p>
        </p:txBody>
      </p:sp>
      <p:sp>
        <p:nvSpPr>
          <p:cNvPr id="7" name="Google Shape;7;p1"/>
          <p:cNvSpPr txBox="1">
            <a:spLocks noGrp="1"/>
          </p:cNvSpPr>
          <p:nvPr>
            <p:ph type="body" idx="1"/>
          </p:nvPr>
        </p:nvSpPr>
        <p:spPr>
          <a:xfrm>
            <a:off x="311700" y="1152475"/>
            <a:ext cx="8520600" cy="3183442"/>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3635995472"/>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2" r:id="rId4"/>
    <p:sldLayoutId id="2147483704" r:id="rId5"/>
    <p:sldLayoutId id="2147483705" r:id="rId6"/>
    <p:sldLayoutId id="2147483707" r:id="rId7"/>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6000" b="0" i="0" u="none" strike="noStrike" cap="none">
          <a:solidFill>
            <a:srgbClr val="FF0000"/>
          </a:solidFill>
          <a:latin typeface="+mj-lt"/>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chemeClr val="bg1"/>
          </a:solidFill>
          <a:latin typeface="+mj-lt"/>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video" Target="https://www.youtube.com/embed/AUGICfaULXA?feature=oembed" TargetMode="Externa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video" Target="https://www.youtube.com/embed/6TLe4J7Dvd0?feature=oembed" TargetMode="Externa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9.jp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5.png"/><Relationship Id="rId4" Type="http://schemas.openxmlformats.org/officeDocument/2006/relationships/image" Target="../media/image26.jp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hyperlink" Target="http://www.apartheid-free.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video" Target="https://www.youtube.com/embed/KNqozQ8uaV8?feature=oembed" TargetMode="Externa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visualizingpalestine.org/visuals/identity-crisis-the-israeli-id-system"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2459950"/>
            <a:ext cx="6435600" cy="1175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US" sz="6000" dirty="0"/>
              <a:t>Add title here</a:t>
            </a:r>
            <a:endParaRPr sz="6000" dirty="0">
              <a:latin typeface="reich" pitchFamily="2" charset="0"/>
            </a:endParaRPr>
          </a:p>
        </p:txBody>
      </p:sp>
      <p:sp>
        <p:nvSpPr>
          <p:cNvPr id="57" name="Google Shape;57;p13"/>
          <p:cNvSpPr txBox="1">
            <a:spLocks noGrp="1"/>
          </p:cNvSpPr>
          <p:nvPr>
            <p:ph type="subTitle" idx="1"/>
          </p:nvPr>
        </p:nvSpPr>
        <p:spPr>
          <a:xfrm>
            <a:off x="311700" y="3672325"/>
            <a:ext cx="6435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dirty="0">
                <a:latin typeface="Bonnie Condensed Normal" panose="02000000000000000000"/>
              </a:rPr>
              <a:t>Add subtitle here</a:t>
            </a:r>
            <a:endParaRPr dirty="0">
              <a:latin typeface="Bonnie Condensed Normal" panose="02000000000000000000"/>
            </a:endParaRPr>
          </a:p>
        </p:txBody>
      </p:sp>
      <p:pic>
        <p:nvPicPr>
          <p:cNvPr id="4" name="Picture 3" descr="A logo of a person with a flower&#10;&#10;Description automatically generated with medium confidence">
            <a:extLst>
              <a:ext uri="{FF2B5EF4-FFF2-40B4-BE49-F238E27FC236}">
                <a16:creationId xmlns:a16="http://schemas.microsoft.com/office/drawing/2014/main" id="{5BCA7C28-A62F-66C0-CCC1-1AE5CE3D53BC}"/>
              </a:ext>
            </a:extLst>
          </p:cNvPr>
          <p:cNvPicPr>
            <a:picLocks noChangeAspect="1"/>
          </p:cNvPicPr>
          <p:nvPr/>
        </p:nvPicPr>
        <p:blipFill>
          <a:blip r:embed="rId3"/>
          <a:stretch>
            <a:fillRect/>
          </a:stretch>
        </p:blipFill>
        <p:spPr>
          <a:xfrm>
            <a:off x="311700" y="-249483"/>
            <a:ext cx="6747300" cy="34413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
            <a:extLst>
              <a:ext uri="{FF2B5EF4-FFF2-40B4-BE49-F238E27FC236}">
                <a16:creationId xmlns:a16="http://schemas.microsoft.com/office/drawing/2014/main" id="{F584A5A4-E406-C28C-AB72-99002455A202}"/>
              </a:ext>
            </a:extLst>
          </p:cNvPr>
          <p:cNvPicPr>
            <a:picLocks noChangeAspect="1"/>
          </p:cNvPicPr>
          <p:nvPr/>
        </p:nvPicPr>
        <p:blipFill>
          <a:blip r:embed="rId3"/>
          <a:stretch>
            <a:fillRect/>
          </a:stretch>
        </p:blipFill>
        <p:spPr>
          <a:xfrm>
            <a:off x="785370" y="-1"/>
            <a:ext cx="7279169" cy="5132245"/>
          </a:xfrm>
          <a:prstGeom prst="rect">
            <a:avLst/>
          </a:prstGeom>
        </p:spPr>
      </p:pic>
    </p:spTree>
    <p:extLst>
      <p:ext uri="{BB962C8B-B14F-4D97-AF65-F5344CB8AC3E}">
        <p14:creationId xmlns:p14="http://schemas.microsoft.com/office/powerpoint/2010/main" val="4192968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3A93-3D1B-EF02-9B40-481ED1122C79}"/>
              </a:ext>
            </a:extLst>
          </p:cNvPr>
          <p:cNvSpPr>
            <a:spLocks noGrp="1"/>
          </p:cNvSpPr>
          <p:nvPr>
            <p:ph type="title"/>
          </p:nvPr>
        </p:nvSpPr>
        <p:spPr/>
        <p:txBody>
          <a:bodyPr/>
          <a:lstStyle/>
          <a:p>
            <a:r>
              <a:rPr lang="en-US" dirty="0"/>
              <a:t>SYSTEMIC OPPRESSION</a:t>
            </a:r>
          </a:p>
        </p:txBody>
      </p:sp>
      <p:pic>
        <p:nvPicPr>
          <p:cNvPr id="8" name="Picture 7" descr="A child walking in rubble&#10;&#10;Description automatically generated">
            <a:extLst>
              <a:ext uri="{FF2B5EF4-FFF2-40B4-BE49-F238E27FC236}">
                <a16:creationId xmlns:a16="http://schemas.microsoft.com/office/drawing/2014/main" id="{6B53FA1B-2714-1478-2561-789D50514494}"/>
              </a:ext>
            </a:extLst>
          </p:cNvPr>
          <p:cNvPicPr>
            <a:picLocks noChangeAspect="1"/>
          </p:cNvPicPr>
          <p:nvPr/>
        </p:nvPicPr>
        <p:blipFill rotWithShape="1">
          <a:blip r:embed="rId3"/>
          <a:srcRect r="23709"/>
          <a:stretch/>
        </p:blipFill>
        <p:spPr>
          <a:xfrm>
            <a:off x="5512157" y="1285925"/>
            <a:ext cx="3444428" cy="3009900"/>
          </a:xfrm>
          <a:prstGeom prst="rect">
            <a:avLst/>
          </a:prstGeom>
        </p:spPr>
      </p:pic>
      <p:sp>
        <p:nvSpPr>
          <p:cNvPr id="10" name="Text Placeholder 2">
            <a:extLst>
              <a:ext uri="{FF2B5EF4-FFF2-40B4-BE49-F238E27FC236}">
                <a16:creationId xmlns:a16="http://schemas.microsoft.com/office/drawing/2014/main" id="{D7AA2C0B-34D7-7E3C-AAB6-9281B76A3A60}"/>
              </a:ext>
            </a:extLst>
          </p:cNvPr>
          <p:cNvSpPr>
            <a:spLocks noGrp="1"/>
          </p:cNvSpPr>
          <p:nvPr>
            <p:ph type="body" idx="1"/>
          </p:nvPr>
        </p:nvSpPr>
        <p:spPr>
          <a:xfrm>
            <a:off x="311700" y="1152475"/>
            <a:ext cx="5294443" cy="3009900"/>
          </a:xfrm>
        </p:spPr>
        <p:txBody>
          <a:bodyPr>
            <a:noAutofit/>
          </a:bodyPr>
          <a:lstStyle/>
          <a:p>
            <a:pPr>
              <a:lnSpc>
                <a:spcPct val="100000"/>
              </a:lnSpc>
            </a:pPr>
            <a:r>
              <a:rPr lang="en-US" sz="2700" dirty="0"/>
              <a:t>Two legal systems throughout East Jerusalem and West Bank</a:t>
            </a:r>
          </a:p>
          <a:p>
            <a:pPr>
              <a:lnSpc>
                <a:spcPct val="100000"/>
              </a:lnSpc>
            </a:pPr>
            <a:endParaRPr lang="en-US" sz="1050" dirty="0"/>
          </a:p>
          <a:p>
            <a:endParaRPr lang="en-US" sz="2700" dirty="0"/>
          </a:p>
        </p:txBody>
      </p:sp>
    </p:spTree>
    <p:extLst>
      <p:ext uri="{BB962C8B-B14F-4D97-AF65-F5344CB8AC3E}">
        <p14:creationId xmlns:p14="http://schemas.microsoft.com/office/powerpoint/2010/main" val="3872993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3A93-3D1B-EF02-9B40-481ED1122C79}"/>
              </a:ext>
            </a:extLst>
          </p:cNvPr>
          <p:cNvSpPr>
            <a:spLocks noGrp="1"/>
          </p:cNvSpPr>
          <p:nvPr>
            <p:ph type="title"/>
          </p:nvPr>
        </p:nvSpPr>
        <p:spPr/>
        <p:txBody>
          <a:bodyPr/>
          <a:lstStyle/>
          <a:p>
            <a:r>
              <a:rPr lang="en-US" dirty="0"/>
              <a:t>SYSTEMIC OPPRESSION</a:t>
            </a:r>
          </a:p>
        </p:txBody>
      </p:sp>
      <p:pic>
        <p:nvPicPr>
          <p:cNvPr id="4" name="Picture 3" descr="A child walking in rubble&#10;&#10;Description automatically generated">
            <a:extLst>
              <a:ext uri="{FF2B5EF4-FFF2-40B4-BE49-F238E27FC236}">
                <a16:creationId xmlns:a16="http://schemas.microsoft.com/office/drawing/2014/main" id="{D5F66E46-5509-D78F-D62C-2387A61C7CBD}"/>
              </a:ext>
            </a:extLst>
          </p:cNvPr>
          <p:cNvPicPr>
            <a:picLocks noChangeAspect="1"/>
          </p:cNvPicPr>
          <p:nvPr/>
        </p:nvPicPr>
        <p:blipFill rotWithShape="1">
          <a:blip r:embed="rId3"/>
          <a:srcRect r="23709"/>
          <a:stretch/>
        </p:blipFill>
        <p:spPr>
          <a:xfrm>
            <a:off x="5512157" y="1285925"/>
            <a:ext cx="3444428" cy="3009900"/>
          </a:xfrm>
          <a:prstGeom prst="rect">
            <a:avLst/>
          </a:prstGeom>
        </p:spPr>
      </p:pic>
      <p:sp>
        <p:nvSpPr>
          <p:cNvPr id="15" name="Text Placeholder 2">
            <a:extLst>
              <a:ext uri="{FF2B5EF4-FFF2-40B4-BE49-F238E27FC236}">
                <a16:creationId xmlns:a16="http://schemas.microsoft.com/office/drawing/2014/main" id="{8B19A933-EC9C-1D8B-4EF6-E33FF68E4BE1}"/>
              </a:ext>
            </a:extLst>
          </p:cNvPr>
          <p:cNvSpPr>
            <a:spLocks noGrp="1"/>
          </p:cNvSpPr>
          <p:nvPr>
            <p:ph type="body" idx="1"/>
          </p:nvPr>
        </p:nvSpPr>
        <p:spPr>
          <a:xfrm>
            <a:off x="311700" y="1152475"/>
            <a:ext cx="5294443" cy="3009900"/>
          </a:xfrm>
        </p:spPr>
        <p:txBody>
          <a:bodyPr>
            <a:noAutofit/>
          </a:bodyPr>
          <a:lstStyle/>
          <a:p>
            <a:pPr>
              <a:lnSpc>
                <a:spcPct val="100000"/>
              </a:lnSpc>
            </a:pPr>
            <a:r>
              <a:rPr lang="en-US" sz="2700" dirty="0"/>
              <a:t>Two legal systems throughout East Jerusalem and West Bank</a:t>
            </a:r>
          </a:p>
          <a:p>
            <a:pPr>
              <a:lnSpc>
                <a:spcPct val="100000"/>
              </a:lnSpc>
            </a:pPr>
            <a:endParaRPr lang="en-US" sz="1050" dirty="0"/>
          </a:p>
          <a:p>
            <a:pPr>
              <a:lnSpc>
                <a:spcPct val="100000"/>
              </a:lnSpc>
            </a:pPr>
            <a:r>
              <a:rPr lang="en-US" sz="2700" dirty="0"/>
              <a:t>No freedom of movement</a:t>
            </a:r>
          </a:p>
          <a:p>
            <a:pPr marL="114300" indent="0">
              <a:lnSpc>
                <a:spcPct val="100000"/>
              </a:lnSpc>
              <a:buNone/>
            </a:pPr>
            <a:endParaRPr lang="en-US" sz="1050" dirty="0"/>
          </a:p>
          <a:p>
            <a:endParaRPr lang="en-US" sz="2700" dirty="0"/>
          </a:p>
        </p:txBody>
      </p:sp>
    </p:spTree>
    <p:extLst>
      <p:ext uri="{BB962C8B-B14F-4D97-AF65-F5344CB8AC3E}">
        <p14:creationId xmlns:p14="http://schemas.microsoft.com/office/powerpoint/2010/main" val="2321274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3A93-3D1B-EF02-9B40-481ED1122C79}"/>
              </a:ext>
            </a:extLst>
          </p:cNvPr>
          <p:cNvSpPr>
            <a:spLocks noGrp="1"/>
          </p:cNvSpPr>
          <p:nvPr>
            <p:ph type="title"/>
          </p:nvPr>
        </p:nvSpPr>
        <p:spPr/>
        <p:txBody>
          <a:bodyPr/>
          <a:lstStyle/>
          <a:p>
            <a:r>
              <a:rPr lang="en-US" dirty="0"/>
              <a:t>SYSTEMIC OPPRESSION</a:t>
            </a:r>
          </a:p>
        </p:txBody>
      </p:sp>
      <p:sp>
        <p:nvSpPr>
          <p:cNvPr id="3" name="Text Placeholder 2">
            <a:extLst>
              <a:ext uri="{FF2B5EF4-FFF2-40B4-BE49-F238E27FC236}">
                <a16:creationId xmlns:a16="http://schemas.microsoft.com/office/drawing/2014/main" id="{E139EDC5-A5D9-5602-021F-C7633FB486CA}"/>
              </a:ext>
            </a:extLst>
          </p:cNvPr>
          <p:cNvSpPr>
            <a:spLocks noGrp="1"/>
          </p:cNvSpPr>
          <p:nvPr>
            <p:ph type="body" idx="1"/>
          </p:nvPr>
        </p:nvSpPr>
        <p:spPr>
          <a:xfrm>
            <a:off x="311700" y="1152475"/>
            <a:ext cx="5294443" cy="3009900"/>
          </a:xfrm>
        </p:spPr>
        <p:txBody>
          <a:bodyPr>
            <a:noAutofit/>
          </a:bodyPr>
          <a:lstStyle/>
          <a:p>
            <a:pPr>
              <a:lnSpc>
                <a:spcPct val="100000"/>
              </a:lnSpc>
            </a:pPr>
            <a:r>
              <a:rPr lang="en-US" sz="2700" dirty="0"/>
              <a:t>Two legal systems throughout East Jerusalem and West Bank</a:t>
            </a:r>
          </a:p>
          <a:p>
            <a:pPr>
              <a:lnSpc>
                <a:spcPct val="100000"/>
              </a:lnSpc>
            </a:pPr>
            <a:endParaRPr lang="en-US" sz="1050" dirty="0"/>
          </a:p>
          <a:p>
            <a:pPr>
              <a:lnSpc>
                <a:spcPct val="100000"/>
              </a:lnSpc>
            </a:pPr>
            <a:r>
              <a:rPr lang="en-US" sz="2700" dirty="0"/>
              <a:t>No freedom of movement</a:t>
            </a:r>
          </a:p>
          <a:p>
            <a:pPr marL="114300" indent="0">
              <a:lnSpc>
                <a:spcPct val="100000"/>
              </a:lnSpc>
              <a:buNone/>
            </a:pPr>
            <a:endParaRPr lang="en-US" sz="1050" dirty="0"/>
          </a:p>
          <a:p>
            <a:pPr>
              <a:lnSpc>
                <a:spcPct val="100000"/>
              </a:lnSpc>
            </a:pPr>
            <a:r>
              <a:rPr lang="en-US" sz="2700" dirty="0"/>
              <a:t>Discriminatory building permit system</a:t>
            </a:r>
          </a:p>
          <a:p>
            <a:endParaRPr lang="en-US" sz="2700" dirty="0"/>
          </a:p>
        </p:txBody>
      </p:sp>
      <p:pic>
        <p:nvPicPr>
          <p:cNvPr id="10" name="Picture 9" descr="A child walking in rubble&#10;&#10;Description automatically generated">
            <a:extLst>
              <a:ext uri="{FF2B5EF4-FFF2-40B4-BE49-F238E27FC236}">
                <a16:creationId xmlns:a16="http://schemas.microsoft.com/office/drawing/2014/main" id="{113C967B-B070-BEB2-874F-1C29EBEC1702}"/>
              </a:ext>
            </a:extLst>
          </p:cNvPr>
          <p:cNvPicPr>
            <a:picLocks noChangeAspect="1"/>
          </p:cNvPicPr>
          <p:nvPr/>
        </p:nvPicPr>
        <p:blipFill rotWithShape="1">
          <a:blip r:embed="rId3"/>
          <a:srcRect r="23709"/>
          <a:stretch/>
        </p:blipFill>
        <p:spPr>
          <a:xfrm>
            <a:off x="5512157" y="1285925"/>
            <a:ext cx="3444428" cy="3009900"/>
          </a:xfrm>
          <a:prstGeom prst="rect">
            <a:avLst/>
          </a:prstGeom>
        </p:spPr>
      </p:pic>
    </p:spTree>
    <p:extLst>
      <p:ext uri="{BB962C8B-B14F-4D97-AF65-F5344CB8AC3E}">
        <p14:creationId xmlns:p14="http://schemas.microsoft.com/office/powerpoint/2010/main" val="2677017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descr="Text&#10;&#10;Description automatically generated">
            <a:extLst>
              <a:ext uri="{FF2B5EF4-FFF2-40B4-BE49-F238E27FC236}">
                <a16:creationId xmlns:a16="http://schemas.microsoft.com/office/drawing/2014/main" id="{4E9BB836-5333-721D-C613-15635E85BF0F}"/>
              </a:ext>
            </a:extLst>
          </p:cNvPr>
          <p:cNvPicPr>
            <a:picLocks noChangeAspect="1"/>
          </p:cNvPicPr>
          <p:nvPr/>
        </p:nvPicPr>
        <p:blipFill>
          <a:blip r:embed="rId3"/>
          <a:stretch>
            <a:fillRect/>
          </a:stretch>
        </p:blipFill>
        <p:spPr>
          <a:xfrm>
            <a:off x="847709" y="-3859"/>
            <a:ext cx="7249801" cy="5147359"/>
          </a:xfrm>
          <a:prstGeom prst="rect">
            <a:avLst/>
          </a:prstGeom>
          <a:noFill/>
          <a:ln>
            <a:noFill/>
          </a:ln>
        </p:spPr>
      </p:pic>
    </p:spTree>
    <p:extLst>
      <p:ext uri="{BB962C8B-B14F-4D97-AF65-F5344CB8AC3E}">
        <p14:creationId xmlns:p14="http://schemas.microsoft.com/office/powerpoint/2010/main" val="1373208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2B40B-1521-8C93-49B3-006F7D92891A}"/>
              </a:ext>
            </a:extLst>
          </p:cNvPr>
          <p:cNvSpPr>
            <a:spLocks noGrp="1"/>
          </p:cNvSpPr>
          <p:nvPr>
            <p:ph type="title"/>
          </p:nvPr>
        </p:nvSpPr>
        <p:spPr/>
        <p:txBody>
          <a:bodyPr/>
          <a:lstStyle/>
          <a:p>
            <a:r>
              <a:rPr lang="en-US" sz="5400" dirty="0"/>
              <a:t>HUMAN RIGHTS VIOLATIONS</a:t>
            </a:r>
          </a:p>
        </p:txBody>
      </p:sp>
      <p:sp>
        <p:nvSpPr>
          <p:cNvPr id="3" name="Text Placeholder 2">
            <a:extLst>
              <a:ext uri="{FF2B5EF4-FFF2-40B4-BE49-F238E27FC236}">
                <a16:creationId xmlns:a16="http://schemas.microsoft.com/office/drawing/2014/main" id="{5E83E14A-5A0A-62F3-F3EB-54DF97F45109}"/>
              </a:ext>
            </a:extLst>
          </p:cNvPr>
          <p:cNvSpPr>
            <a:spLocks noGrp="1"/>
          </p:cNvSpPr>
          <p:nvPr>
            <p:ph type="body" idx="1"/>
          </p:nvPr>
        </p:nvSpPr>
        <p:spPr>
          <a:xfrm>
            <a:off x="311700" y="1152474"/>
            <a:ext cx="8679900" cy="3332439"/>
          </a:xfrm>
        </p:spPr>
        <p:txBody>
          <a:bodyPr>
            <a:normAutofit lnSpcReduction="10000"/>
          </a:bodyPr>
          <a:lstStyle/>
          <a:p>
            <a:pPr>
              <a:lnSpc>
                <a:spcPct val="110000"/>
              </a:lnSpc>
            </a:pPr>
            <a:r>
              <a:rPr lang="en-US" dirty="0"/>
              <a:t>Home demolition, confiscation, and forceable transfer</a:t>
            </a:r>
          </a:p>
          <a:p>
            <a:pPr>
              <a:lnSpc>
                <a:spcPct val="110000"/>
              </a:lnSpc>
            </a:pPr>
            <a:r>
              <a:rPr lang="en-US" dirty="0"/>
              <a:t>Denial of residency rights in Jerusalem</a:t>
            </a:r>
          </a:p>
          <a:p>
            <a:pPr>
              <a:lnSpc>
                <a:spcPct val="110000"/>
              </a:lnSpc>
            </a:pPr>
            <a:r>
              <a:rPr lang="en-US" dirty="0"/>
              <a:t>Lack of recognition of Bedouin villages </a:t>
            </a:r>
          </a:p>
          <a:p>
            <a:pPr>
              <a:lnSpc>
                <a:spcPct val="110000"/>
              </a:lnSpc>
            </a:pPr>
            <a:r>
              <a:rPr lang="en-US" dirty="0"/>
              <a:t>Arrest of Children, and military prosecution </a:t>
            </a:r>
          </a:p>
          <a:p>
            <a:pPr>
              <a:lnSpc>
                <a:spcPct val="110000"/>
              </a:lnSpc>
            </a:pPr>
            <a:r>
              <a:rPr lang="en-US" dirty="0"/>
              <a:t>Torture of prisoners</a:t>
            </a:r>
          </a:p>
          <a:p>
            <a:pPr>
              <a:lnSpc>
                <a:spcPct val="110000"/>
              </a:lnSpc>
            </a:pPr>
            <a:r>
              <a:rPr lang="en-US" dirty="0"/>
              <a:t>Siege on Gaza</a:t>
            </a:r>
          </a:p>
          <a:p>
            <a:pPr>
              <a:lnSpc>
                <a:spcPct val="110000"/>
              </a:lnSpc>
            </a:pPr>
            <a:r>
              <a:rPr lang="en-US" dirty="0"/>
              <a:t>Right of return for refugees</a:t>
            </a:r>
          </a:p>
          <a:p>
            <a:pPr>
              <a:lnSpc>
                <a:spcPct val="110000"/>
              </a:lnSpc>
            </a:pPr>
            <a:endParaRPr lang="en-US" dirty="0"/>
          </a:p>
          <a:p>
            <a:pPr>
              <a:lnSpc>
                <a:spcPct val="110000"/>
              </a:lnSpc>
            </a:pPr>
            <a:endParaRPr lang="en-US" dirty="0"/>
          </a:p>
        </p:txBody>
      </p:sp>
    </p:spTree>
    <p:extLst>
      <p:ext uri="{BB962C8B-B14F-4D97-AF65-F5344CB8AC3E}">
        <p14:creationId xmlns:p14="http://schemas.microsoft.com/office/powerpoint/2010/main" val="2045083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606F3F-1D76-7108-5BB8-65BF2DBE316B}"/>
              </a:ext>
            </a:extLst>
          </p:cNvPr>
          <p:cNvPicPr>
            <a:picLocks noChangeAspect="1"/>
          </p:cNvPicPr>
          <p:nvPr/>
        </p:nvPicPr>
        <p:blipFill>
          <a:blip r:embed="rId3"/>
          <a:stretch>
            <a:fillRect/>
          </a:stretch>
        </p:blipFill>
        <p:spPr>
          <a:xfrm>
            <a:off x="816154" y="0"/>
            <a:ext cx="7273156" cy="5143500"/>
          </a:xfrm>
          <a:prstGeom prst="rect">
            <a:avLst/>
          </a:prstGeom>
        </p:spPr>
      </p:pic>
    </p:spTree>
    <p:extLst>
      <p:ext uri="{BB962C8B-B14F-4D97-AF65-F5344CB8AC3E}">
        <p14:creationId xmlns:p14="http://schemas.microsoft.com/office/powerpoint/2010/main" val="603745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1" descr="Israel Palestine Apartheid Explainer">
            <a:hlinkClick r:id="" action="ppaction://media"/>
            <a:extLst>
              <a:ext uri="{FF2B5EF4-FFF2-40B4-BE49-F238E27FC236}">
                <a16:creationId xmlns:a16="http://schemas.microsoft.com/office/drawing/2014/main" id="{F2E5D840-0DD3-0DA2-BEEE-A430FB5D6C98}"/>
              </a:ext>
            </a:extLst>
          </p:cNvPr>
          <p:cNvPicPr>
            <a:picLocks noRot="1" noChangeAspect="1"/>
          </p:cNvPicPr>
          <p:nvPr>
            <a:videoFile r:link="rId1"/>
          </p:nvPr>
        </p:nvPicPr>
        <p:blipFill>
          <a:blip r:embed="rId4"/>
          <a:stretch>
            <a:fillRect/>
          </a:stretch>
        </p:blipFill>
        <p:spPr>
          <a:xfrm>
            <a:off x="752872" y="86683"/>
            <a:ext cx="7638256" cy="4315614"/>
          </a:xfrm>
          <a:prstGeom prst="rect">
            <a:avLst/>
          </a:prstGeom>
        </p:spPr>
      </p:pic>
    </p:spTree>
    <p:extLst>
      <p:ext uri="{BB962C8B-B14F-4D97-AF65-F5344CB8AC3E}">
        <p14:creationId xmlns:p14="http://schemas.microsoft.com/office/powerpoint/2010/main" val="118699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Israel Committing Crimes of Apartheid and Persecution">
            <a:hlinkClick r:id="" action="ppaction://media"/>
            <a:extLst>
              <a:ext uri="{FF2B5EF4-FFF2-40B4-BE49-F238E27FC236}">
                <a16:creationId xmlns:a16="http://schemas.microsoft.com/office/drawing/2014/main" id="{2A5538B2-9DCD-FFCF-C8B2-53AD0E9E33E5}"/>
              </a:ext>
            </a:extLst>
          </p:cNvPr>
          <p:cNvPicPr>
            <a:picLocks noRot="1" noChangeAspect="1"/>
          </p:cNvPicPr>
          <p:nvPr>
            <a:videoFile r:link="rId1"/>
          </p:nvPr>
        </p:nvPicPr>
        <p:blipFill>
          <a:blip r:embed="rId4"/>
          <a:stretch>
            <a:fillRect/>
          </a:stretch>
        </p:blipFill>
        <p:spPr>
          <a:xfrm>
            <a:off x="692167" y="62430"/>
            <a:ext cx="7759665" cy="4384211"/>
          </a:xfrm>
          <a:prstGeom prst="rect">
            <a:avLst/>
          </a:prstGeom>
        </p:spPr>
      </p:pic>
    </p:spTree>
    <p:extLst>
      <p:ext uri="{BB962C8B-B14F-4D97-AF65-F5344CB8AC3E}">
        <p14:creationId xmlns:p14="http://schemas.microsoft.com/office/powerpoint/2010/main" val="298168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0D45F-0945-5F61-1174-2681794679CF}"/>
              </a:ext>
            </a:extLst>
          </p:cNvPr>
          <p:cNvSpPr>
            <a:spLocks noGrp="1"/>
          </p:cNvSpPr>
          <p:nvPr>
            <p:ph type="title"/>
          </p:nvPr>
        </p:nvSpPr>
        <p:spPr/>
        <p:txBody>
          <a:bodyPr/>
          <a:lstStyle/>
          <a:p>
            <a:r>
              <a:rPr lang="en-US" sz="5000" dirty="0"/>
              <a:t>INTERNATIONAL CONSENSUS</a:t>
            </a:r>
          </a:p>
        </p:txBody>
      </p:sp>
      <p:pic>
        <p:nvPicPr>
          <p:cNvPr id="5" name="Picture 4">
            <a:extLst>
              <a:ext uri="{FF2B5EF4-FFF2-40B4-BE49-F238E27FC236}">
                <a16:creationId xmlns:a16="http://schemas.microsoft.com/office/drawing/2014/main" id="{1D2E0BCF-12AE-A48F-FAF7-6DBBD0FEC3F2}"/>
              </a:ext>
            </a:extLst>
          </p:cNvPr>
          <p:cNvPicPr>
            <a:picLocks noChangeAspect="1"/>
          </p:cNvPicPr>
          <p:nvPr/>
        </p:nvPicPr>
        <p:blipFill rotWithShape="1">
          <a:blip r:embed="rId3"/>
          <a:srcRect l="19431" t="14499" r="15447"/>
          <a:stretch/>
        </p:blipFill>
        <p:spPr>
          <a:xfrm>
            <a:off x="3085053" y="2932888"/>
            <a:ext cx="5954750" cy="1422473"/>
          </a:xfrm>
          <a:prstGeom prst="rect">
            <a:avLst/>
          </a:prstGeom>
          <a:ln w="25400">
            <a:solidFill>
              <a:schemeClr val="tx1"/>
            </a:solidFill>
          </a:ln>
        </p:spPr>
      </p:pic>
      <p:pic>
        <p:nvPicPr>
          <p:cNvPr id="7" name="Picture 6">
            <a:extLst>
              <a:ext uri="{FF2B5EF4-FFF2-40B4-BE49-F238E27FC236}">
                <a16:creationId xmlns:a16="http://schemas.microsoft.com/office/drawing/2014/main" id="{14E29510-A147-ED03-69BB-5A0636EED689}"/>
              </a:ext>
            </a:extLst>
          </p:cNvPr>
          <p:cNvPicPr>
            <a:picLocks noChangeAspect="1"/>
          </p:cNvPicPr>
          <p:nvPr/>
        </p:nvPicPr>
        <p:blipFill>
          <a:blip r:embed="rId4"/>
          <a:stretch>
            <a:fillRect/>
          </a:stretch>
        </p:blipFill>
        <p:spPr>
          <a:xfrm>
            <a:off x="141672" y="1052785"/>
            <a:ext cx="3808236" cy="1731016"/>
          </a:xfrm>
          <a:prstGeom prst="rect">
            <a:avLst/>
          </a:prstGeom>
          <a:ln w="25400">
            <a:solidFill>
              <a:schemeClr val="tx1"/>
            </a:solidFill>
          </a:ln>
        </p:spPr>
      </p:pic>
      <p:pic>
        <p:nvPicPr>
          <p:cNvPr id="10" name="Picture 9">
            <a:extLst>
              <a:ext uri="{FF2B5EF4-FFF2-40B4-BE49-F238E27FC236}">
                <a16:creationId xmlns:a16="http://schemas.microsoft.com/office/drawing/2014/main" id="{072BB9E5-DAA7-4D8D-AAB1-02E6ADDD7584}"/>
              </a:ext>
            </a:extLst>
          </p:cNvPr>
          <p:cNvPicPr>
            <a:picLocks noChangeAspect="1"/>
          </p:cNvPicPr>
          <p:nvPr/>
        </p:nvPicPr>
        <p:blipFill rotWithShape="1">
          <a:blip r:embed="rId5"/>
          <a:srcRect r="14588"/>
          <a:stretch/>
        </p:blipFill>
        <p:spPr>
          <a:xfrm>
            <a:off x="4293029" y="1132268"/>
            <a:ext cx="4648603" cy="1192888"/>
          </a:xfrm>
          <a:prstGeom prst="rect">
            <a:avLst/>
          </a:prstGeom>
          <a:ln w="25400">
            <a:solidFill>
              <a:schemeClr val="tx1"/>
            </a:solidFill>
          </a:ln>
        </p:spPr>
      </p:pic>
    </p:spTree>
    <p:extLst>
      <p:ext uri="{BB962C8B-B14F-4D97-AF65-F5344CB8AC3E}">
        <p14:creationId xmlns:p14="http://schemas.microsoft.com/office/powerpoint/2010/main" val="3205254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grpSp>
        <p:nvGrpSpPr>
          <p:cNvPr id="586" name="Google Shape;586;p15"/>
          <p:cNvGrpSpPr/>
          <p:nvPr/>
        </p:nvGrpSpPr>
        <p:grpSpPr>
          <a:xfrm>
            <a:off x="1002337" y="2143659"/>
            <a:ext cx="7197689" cy="2154434"/>
            <a:chOff x="2685596" y="4459010"/>
            <a:chExt cx="19193835" cy="5745156"/>
          </a:xfrm>
        </p:grpSpPr>
        <p:sp>
          <p:nvSpPr>
            <p:cNvPr id="587" name="Google Shape;587;p15"/>
            <p:cNvSpPr txBox="1"/>
            <p:nvPr/>
          </p:nvSpPr>
          <p:spPr>
            <a:xfrm>
              <a:off x="2685596" y="8391566"/>
              <a:ext cx="3780900" cy="1812600"/>
            </a:xfrm>
            <a:prstGeom prst="rect">
              <a:avLst/>
            </a:prstGeom>
            <a:noFill/>
            <a:ln>
              <a:noFill/>
            </a:ln>
          </p:spPr>
          <p:txBody>
            <a:bodyPr spcFirstLastPara="1" wrap="square" lIns="81535" tIns="40763" rIns="81535" bIns="40763" anchor="t" anchorCtr="0">
              <a:noAutofit/>
            </a:bodyPr>
            <a:lstStyle/>
            <a:p>
              <a:pPr algn="ctr">
                <a:lnSpc>
                  <a:spcPct val="115000"/>
                </a:lnSpc>
                <a:buClr>
                  <a:schemeClr val="dk1"/>
                </a:buClr>
                <a:buSzPts val="2800"/>
              </a:pPr>
              <a:r>
                <a:rPr lang="en-US" sz="1200"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Light"/>
                </a:rPr>
                <a:t>What is an apartheid state?</a:t>
              </a:r>
              <a:endParaRPr sz="1200"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Light"/>
              </a:endParaRPr>
            </a:p>
          </p:txBody>
        </p:sp>
        <p:sp>
          <p:nvSpPr>
            <p:cNvPr id="588" name="Google Shape;588;p15"/>
            <p:cNvSpPr txBox="1"/>
            <p:nvPr/>
          </p:nvSpPr>
          <p:spPr>
            <a:xfrm>
              <a:off x="3133375" y="7094714"/>
              <a:ext cx="3008100" cy="646200"/>
            </a:xfrm>
            <a:prstGeom prst="rect">
              <a:avLst/>
            </a:prstGeom>
            <a:noFill/>
            <a:ln>
              <a:noFill/>
            </a:ln>
          </p:spPr>
          <p:txBody>
            <a:bodyPr spcFirstLastPara="1" wrap="square" lIns="34285" tIns="17138" rIns="34285" bIns="17138" anchor="t" anchorCtr="0">
              <a:noAutofit/>
            </a:bodyPr>
            <a:lstStyle/>
            <a:p>
              <a:pPr algn="ctr"/>
              <a:r>
                <a:rPr lang="en-US" sz="1500" b="1"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Medium"/>
                </a:rPr>
                <a:t>Apartheid Explained</a:t>
              </a:r>
              <a:endParaRPr sz="1500" b="1"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Medium"/>
              </a:endParaRPr>
            </a:p>
          </p:txBody>
        </p:sp>
        <p:grpSp>
          <p:nvGrpSpPr>
            <p:cNvPr id="589" name="Google Shape;589;p15"/>
            <p:cNvGrpSpPr/>
            <p:nvPr/>
          </p:nvGrpSpPr>
          <p:grpSpPr>
            <a:xfrm>
              <a:off x="7071990" y="4459010"/>
              <a:ext cx="10221230" cy="4838856"/>
              <a:chOff x="7071990" y="4633430"/>
              <a:chExt cx="10221230" cy="3187698"/>
            </a:xfrm>
          </p:grpSpPr>
          <p:cxnSp>
            <p:nvCxnSpPr>
              <p:cNvPr id="590" name="Google Shape;590;p15"/>
              <p:cNvCxnSpPr/>
              <p:nvPr/>
            </p:nvCxnSpPr>
            <p:spPr>
              <a:xfrm>
                <a:off x="17293220" y="4633430"/>
                <a:ext cx="0" cy="3187698"/>
              </a:xfrm>
              <a:prstGeom prst="straightConnector1">
                <a:avLst/>
              </a:prstGeom>
              <a:noFill/>
              <a:ln w="9525" cap="flat" cmpd="sng">
                <a:solidFill>
                  <a:srgbClr val="D8D8D8"/>
                </a:solidFill>
                <a:prstDash val="solid"/>
                <a:miter lim="800000"/>
                <a:headEnd type="none" w="sm" len="sm"/>
                <a:tailEnd type="none" w="sm" len="sm"/>
              </a:ln>
            </p:spPr>
          </p:cxnSp>
          <p:cxnSp>
            <p:nvCxnSpPr>
              <p:cNvPr id="591" name="Google Shape;591;p15"/>
              <p:cNvCxnSpPr/>
              <p:nvPr/>
            </p:nvCxnSpPr>
            <p:spPr>
              <a:xfrm>
                <a:off x="12198174" y="4633430"/>
                <a:ext cx="0" cy="3187698"/>
              </a:xfrm>
              <a:prstGeom prst="straightConnector1">
                <a:avLst/>
              </a:prstGeom>
              <a:noFill/>
              <a:ln w="9525" cap="flat" cmpd="sng">
                <a:solidFill>
                  <a:srgbClr val="D8D8D8"/>
                </a:solidFill>
                <a:prstDash val="solid"/>
                <a:miter lim="800000"/>
                <a:headEnd type="none" w="sm" len="sm"/>
                <a:tailEnd type="none" w="sm" len="sm"/>
              </a:ln>
            </p:spPr>
          </p:cxnSp>
          <p:cxnSp>
            <p:nvCxnSpPr>
              <p:cNvPr id="592" name="Google Shape;592;p15"/>
              <p:cNvCxnSpPr/>
              <p:nvPr/>
            </p:nvCxnSpPr>
            <p:spPr>
              <a:xfrm>
                <a:off x="7071990" y="4633430"/>
                <a:ext cx="0" cy="3187698"/>
              </a:xfrm>
              <a:prstGeom prst="straightConnector1">
                <a:avLst/>
              </a:prstGeom>
              <a:noFill/>
              <a:ln w="9525" cap="flat" cmpd="sng">
                <a:solidFill>
                  <a:srgbClr val="D8D8D8"/>
                </a:solidFill>
                <a:prstDash val="solid"/>
                <a:miter lim="800000"/>
                <a:headEnd type="none" w="sm" len="sm"/>
                <a:tailEnd type="none" w="sm" len="sm"/>
              </a:ln>
            </p:spPr>
          </p:cxnSp>
        </p:grpSp>
        <p:sp>
          <p:nvSpPr>
            <p:cNvPr id="593" name="Google Shape;593;p15"/>
            <p:cNvSpPr txBox="1"/>
            <p:nvPr/>
          </p:nvSpPr>
          <p:spPr>
            <a:xfrm>
              <a:off x="8043900" y="7086614"/>
              <a:ext cx="3254380" cy="646200"/>
            </a:xfrm>
            <a:prstGeom prst="rect">
              <a:avLst/>
            </a:prstGeom>
            <a:noFill/>
            <a:ln>
              <a:noFill/>
            </a:ln>
          </p:spPr>
          <p:txBody>
            <a:bodyPr spcFirstLastPara="1" wrap="square" lIns="34285" tIns="17138" rIns="34285" bIns="17138" anchor="t" anchorCtr="0">
              <a:noAutofit/>
            </a:bodyPr>
            <a:lstStyle/>
            <a:p>
              <a:pPr algn="ctr"/>
              <a:r>
                <a:rPr lang="en-US" sz="1500" b="1"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Medium"/>
                </a:rPr>
                <a:t>The Pledge</a:t>
              </a:r>
              <a:endParaRPr sz="1500" b="1"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Medium"/>
              </a:endParaRPr>
            </a:p>
          </p:txBody>
        </p:sp>
        <p:sp>
          <p:nvSpPr>
            <p:cNvPr id="594" name="Google Shape;594;p15"/>
            <p:cNvSpPr txBox="1"/>
            <p:nvPr/>
          </p:nvSpPr>
          <p:spPr>
            <a:xfrm>
              <a:off x="13324925" y="7094714"/>
              <a:ext cx="2779500" cy="646200"/>
            </a:xfrm>
            <a:prstGeom prst="rect">
              <a:avLst/>
            </a:prstGeom>
            <a:noFill/>
            <a:ln>
              <a:noFill/>
            </a:ln>
          </p:spPr>
          <p:txBody>
            <a:bodyPr spcFirstLastPara="1" wrap="square" lIns="34285" tIns="17138" rIns="34285" bIns="17138" anchor="t" anchorCtr="0">
              <a:noAutofit/>
            </a:bodyPr>
            <a:lstStyle/>
            <a:p>
              <a:pPr algn="ctr"/>
              <a:r>
                <a:rPr lang="en-US" sz="1500" b="1"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Medium"/>
                </a:rPr>
                <a:t>Take Action</a:t>
              </a:r>
              <a:endParaRPr sz="1500" b="1"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Medium"/>
              </a:endParaRPr>
            </a:p>
          </p:txBody>
        </p:sp>
        <p:sp>
          <p:nvSpPr>
            <p:cNvPr id="595" name="Google Shape;595;p15"/>
            <p:cNvSpPr txBox="1"/>
            <p:nvPr/>
          </p:nvSpPr>
          <p:spPr>
            <a:xfrm>
              <a:off x="18533900" y="7094714"/>
              <a:ext cx="2459700" cy="646200"/>
            </a:xfrm>
            <a:prstGeom prst="rect">
              <a:avLst/>
            </a:prstGeom>
            <a:noFill/>
            <a:ln>
              <a:noFill/>
            </a:ln>
          </p:spPr>
          <p:txBody>
            <a:bodyPr spcFirstLastPara="1" wrap="square" lIns="34285" tIns="17138" rIns="34285" bIns="17138" anchor="t" anchorCtr="0">
              <a:noAutofit/>
            </a:bodyPr>
            <a:lstStyle/>
            <a:p>
              <a:pPr algn="ctr"/>
              <a:r>
                <a:rPr lang="en-US" sz="1500" b="1"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Medium"/>
                </a:rPr>
                <a:t>Q&amp;A</a:t>
              </a:r>
              <a:endParaRPr sz="1500" b="1"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Medium"/>
              </a:endParaRPr>
            </a:p>
          </p:txBody>
        </p:sp>
        <p:sp>
          <p:nvSpPr>
            <p:cNvPr id="596" name="Google Shape;596;p15"/>
            <p:cNvSpPr txBox="1"/>
            <p:nvPr/>
          </p:nvSpPr>
          <p:spPr>
            <a:xfrm>
              <a:off x="7744632" y="7981956"/>
              <a:ext cx="3780900" cy="1812600"/>
            </a:xfrm>
            <a:prstGeom prst="rect">
              <a:avLst/>
            </a:prstGeom>
            <a:noFill/>
            <a:ln>
              <a:noFill/>
            </a:ln>
          </p:spPr>
          <p:txBody>
            <a:bodyPr spcFirstLastPara="1" wrap="square" lIns="81535" tIns="40763" rIns="81535" bIns="40763" anchor="t" anchorCtr="0">
              <a:noAutofit/>
            </a:bodyPr>
            <a:lstStyle/>
            <a:p>
              <a:pPr algn="ctr">
                <a:lnSpc>
                  <a:spcPct val="115000"/>
                </a:lnSpc>
                <a:buClr>
                  <a:schemeClr val="dk1"/>
                </a:buClr>
                <a:buSzPts val="2800"/>
              </a:pPr>
              <a:r>
                <a:rPr lang="en-US" sz="1200"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Light"/>
                </a:rPr>
                <a:t>What are Apartheid-Free Communities?</a:t>
              </a:r>
              <a:endParaRPr sz="1200"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Light"/>
              </a:endParaRPr>
            </a:p>
          </p:txBody>
        </p:sp>
        <p:sp>
          <p:nvSpPr>
            <p:cNvPr id="597" name="Google Shape;597;p15"/>
            <p:cNvSpPr txBox="1"/>
            <p:nvPr/>
          </p:nvSpPr>
          <p:spPr>
            <a:xfrm>
              <a:off x="12604305" y="7977814"/>
              <a:ext cx="4180088" cy="1812600"/>
            </a:xfrm>
            <a:prstGeom prst="rect">
              <a:avLst/>
            </a:prstGeom>
            <a:noFill/>
            <a:ln>
              <a:noFill/>
            </a:ln>
          </p:spPr>
          <p:txBody>
            <a:bodyPr spcFirstLastPara="1" wrap="square" lIns="81535" tIns="40763" rIns="81535" bIns="40763" anchor="t" anchorCtr="0">
              <a:noAutofit/>
            </a:bodyPr>
            <a:lstStyle/>
            <a:p>
              <a:pPr algn="ctr">
                <a:lnSpc>
                  <a:spcPct val="115000"/>
                </a:lnSpc>
                <a:buClr>
                  <a:schemeClr val="dk1"/>
                </a:buClr>
                <a:buSzPts val="2800"/>
              </a:pPr>
              <a:r>
                <a:rPr lang="en-US" sz="1200"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Light"/>
                </a:rPr>
                <a:t>Educate ourselves, our community and sign the pledge.</a:t>
              </a:r>
              <a:endParaRPr sz="1200"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Light"/>
              </a:endParaRPr>
            </a:p>
            <a:p>
              <a:pPr algn="ctr">
                <a:lnSpc>
                  <a:spcPct val="153535"/>
                </a:lnSpc>
                <a:buClr>
                  <a:schemeClr val="dk1"/>
                </a:buClr>
                <a:buSzPts val="2800"/>
              </a:pPr>
              <a:endParaRPr sz="1050"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a:endParaRPr>
            </a:p>
          </p:txBody>
        </p:sp>
        <p:sp>
          <p:nvSpPr>
            <p:cNvPr id="598" name="Google Shape;598;p15"/>
            <p:cNvSpPr txBox="1"/>
            <p:nvPr/>
          </p:nvSpPr>
          <p:spPr>
            <a:xfrm>
              <a:off x="17543173" y="7977864"/>
              <a:ext cx="4336258" cy="1812600"/>
            </a:xfrm>
            <a:prstGeom prst="rect">
              <a:avLst/>
            </a:prstGeom>
            <a:noFill/>
            <a:ln>
              <a:noFill/>
            </a:ln>
          </p:spPr>
          <p:txBody>
            <a:bodyPr spcFirstLastPara="1" wrap="square" lIns="81535" tIns="40763" rIns="81535" bIns="40763" anchor="t" anchorCtr="0">
              <a:noAutofit/>
            </a:bodyPr>
            <a:lstStyle/>
            <a:p>
              <a:pPr algn="ctr">
                <a:lnSpc>
                  <a:spcPct val="115000"/>
                </a:lnSpc>
                <a:buClr>
                  <a:schemeClr val="dk1"/>
                </a:buClr>
                <a:buSzPts val="2800"/>
              </a:pPr>
              <a:r>
                <a:rPr lang="en-US" sz="1200"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Light"/>
                </a:rPr>
                <a:t>Discussion, questions and next steps.</a:t>
              </a:r>
              <a:endParaRPr sz="1200" dirty="0">
                <a:solidFill>
                  <a:schemeClr val="bg1"/>
                </a:solidFill>
                <a:latin typeface="Calibri" panose="020F0502020204030204" pitchFamily="34" charset="0"/>
                <a:ea typeface="Calibri" panose="020F0502020204030204" pitchFamily="34" charset="0"/>
                <a:cs typeface="Calibri" panose="020F0502020204030204" pitchFamily="34" charset="0"/>
                <a:sym typeface="Libre Franklin Light"/>
              </a:endParaRPr>
            </a:p>
            <a:p>
              <a:pPr algn="ctr">
                <a:lnSpc>
                  <a:spcPct val="153535"/>
                </a:lnSpc>
                <a:buClr>
                  <a:schemeClr val="dk1"/>
                </a:buClr>
                <a:buSzPts val="2800"/>
              </a:pPr>
              <a:endParaRPr sz="1050" dirty="0">
                <a:solidFill>
                  <a:schemeClr val="bg1"/>
                </a:solidFill>
                <a:latin typeface="Calibri" panose="020F0502020204030204" pitchFamily="34" charset="0"/>
                <a:ea typeface="Calibri" panose="020F0502020204030204" pitchFamily="34" charset="0"/>
                <a:cs typeface="Calibri" panose="020F0502020204030204" pitchFamily="34" charset="0"/>
                <a:sym typeface="Lato Light"/>
              </a:endParaRPr>
            </a:p>
          </p:txBody>
        </p:sp>
      </p:grpSp>
      <p:sp>
        <p:nvSpPr>
          <p:cNvPr id="601" name="Google Shape;601;p15"/>
          <p:cNvSpPr txBox="1"/>
          <p:nvPr/>
        </p:nvSpPr>
        <p:spPr>
          <a:xfrm>
            <a:off x="825106" y="65314"/>
            <a:ext cx="5982686" cy="741179"/>
          </a:xfrm>
          <a:prstGeom prst="rect">
            <a:avLst/>
          </a:prstGeom>
          <a:noFill/>
          <a:ln>
            <a:noFill/>
          </a:ln>
        </p:spPr>
        <p:txBody>
          <a:bodyPr spcFirstLastPara="1" wrap="square" lIns="34285" tIns="17138" rIns="34285" bIns="17138" anchor="t" anchorCtr="0">
            <a:noAutofit/>
          </a:bodyPr>
          <a:lstStyle/>
          <a:p>
            <a:r>
              <a:rPr lang="en-US" sz="6000" b="1" dirty="0">
                <a:solidFill>
                  <a:srgbClr val="E03133"/>
                </a:solidFill>
                <a:latin typeface="Calibri" panose="020F0502020204030204" pitchFamily="34" charset="0"/>
                <a:ea typeface="Calibri" panose="020F0502020204030204" pitchFamily="34" charset="0"/>
                <a:cs typeface="Calibri" panose="020F0502020204030204" pitchFamily="34" charset="0"/>
                <a:sym typeface="Libre Franklin SemiBold"/>
              </a:rPr>
              <a:t>AGENDA</a:t>
            </a:r>
          </a:p>
        </p:txBody>
      </p:sp>
      <p:pic>
        <p:nvPicPr>
          <p:cNvPr id="602" name="Google Shape;602;p15"/>
          <p:cNvPicPr preferRelativeResize="0"/>
          <p:nvPr/>
        </p:nvPicPr>
        <p:blipFill>
          <a:blip r:embed="rId3"/>
          <a:srcRect l="17687" r="17687"/>
          <a:stretch/>
        </p:blipFill>
        <p:spPr>
          <a:xfrm>
            <a:off x="1174613" y="1833029"/>
            <a:ext cx="1076400" cy="1110375"/>
          </a:xfrm>
          <a:prstGeom prst="ellipse">
            <a:avLst/>
          </a:prstGeom>
          <a:noFill/>
          <a:ln>
            <a:noFill/>
          </a:ln>
        </p:spPr>
      </p:pic>
      <p:pic>
        <p:nvPicPr>
          <p:cNvPr id="603" name="Google Shape;603;p15"/>
          <p:cNvPicPr preferRelativeResize="0"/>
          <p:nvPr/>
        </p:nvPicPr>
        <p:blipFill rotWithShape="1">
          <a:blip r:embed="rId4">
            <a:alphaModFix/>
          </a:blip>
          <a:srcRect l="21884" r="13407"/>
          <a:stretch/>
        </p:blipFill>
        <p:spPr>
          <a:xfrm>
            <a:off x="3011701" y="1833029"/>
            <a:ext cx="1076400" cy="1110375"/>
          </a:xfrm>
          <a:prstGeom prst="ellipse">
            <a:avLst/>
          </a:prstGeom>
          <a:noFill/>
          <a:ln>
            <a:noFill/>
          </a:ln>
        </p:spPr>
      </p:pic>
      <p:pic>
        <p:nvPicPr>
          <p:cNvPr id="604" name="Google Shape;604;p15"/>
          <p:cNvPicPr preferRelativeResize="0"/>
          <p:nvPr/>
        </p:nvPicPr>
        <p:blipFill>
          <a:blip r:embed="rId5"/>
          <a:srcRect l="17788" r="17788"/>
          <a:stretch/>
        </p:blipFill>
        <p:spPr>
          <a:xfrm>
            <a:off x="4934663" y="1833029"/>
            <a:ext cx="1076400" cy="1110375"/>
          </a:xfrm>
          <a:prstGeom prst="ellipse">
            <a:avLst/>
          </a:prstGeom>
          <a:noFill/>
          <a:ln>
            <a:noFill/>
          </a:ln>
        </p:spPr>
      </p:pic>
      <p:pic>
        <p:nvPicPr>
          <p:cNvPr id="605" name="Google Shape;605;p15"/>
          <p:cNvPicPr preferRelativeResize="0"/>
          <p:nvPr/>
        </p:nvPicPr>
        <p:blipFill rotWithShape="1">
          <a:blip r:embed="rId6"/>
          <a:srcRect l="21878" t="-678" r="15936" b="4576"/>
          <a:stretch/>
        </p:blipFill>
        <p:spPr>
          <a:xfrm>
            <a:off x="6919875" y="1780154"/>
            <a:ext cx="1076400" cy="1110375"/>
          </a:xfrm>
          <a:prstGeom prst="ellipse">
            <a:avLst/>
          </a:prstGeom>
          <a:noFill/>
          <a:ln>
            <a:noFill/>
          </a:ln>
        </p:spPr>
      </p:pic>
      <p:sp>
        <p:nvSpPr>
          <p:cNvPr id="2" name="Rectangle 1">
            <a:extLst>
              <a:ext uri="{FF2B5EF4-FFF2-40B4-BE49-F238E27FC236}">
                <a16:creationId xmlns:a16="http://schemas.microsoft.com/office/drawing/2014/main" id="{BFCD3874-90DF-F04F-A693-38A152D3B44D}"/>
              </a:ext>
            </a:extLst>
          </p:cNvPr>
          <p:cNvSpPr/>
          <p:nvPr/>
        </p:nvSpPr>
        <p:spPr>
          <a:xfrm>
            <a:off x="0" y="0"/>
            <a:ext cx="496793"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3390322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0D45F-0945-5F61-1174-2681794679CF}"/>
              </a:ext>
            </a:extLst>
          </p:cNvPr>
          <p:cNvSpPr>
            <a:spLocks noGrp="1"/>
          </p:cNvSpPr>
          <p:nvPr>
            <p:ph type="title"/>
          </p:nvPr>
        </p:nvSpPr>
        <p:spPr/>
        <p:txBody>
          <a:bodyPr/>
          <a:lstStyle/>
          <a:p>
            <a:r>
              <a:rPr lang="en-US" sz="5000" dirty="0"/>
              <a:t>INTERNATIONAL CONSENSUS</a:t>
            </a:r>
          </a:p>
        </p:txBody>
      </p:sp>
      <p:pic>
        <p:nvPicPr>
          <p:cNvPr id="5" name="Picture 4">
            <a:extLst>
              <a:ext uri="{FF2B5EF4-FFF2-40B4-BE49-F238E27FC236}">
                <a16:creationId xmlns:a16="http://schemas.microsoft.com/office/drawing/2014/main" id="{1D2E0BCF-12AE-A48F-FAF7-6DBBD0FEC3F2}"/>
              </a:ext>
            </a:extLst>
          </p:cNvPr>
          <p:cNvPicPr>
            <a:picLocks noChangeAspect="1"/>
          </p:cNvPicPr>
          <p:nvPr/>
        </p:nvPicPr>
        <p:blipFill rotWithShape="1">
          <a:blip r:embed="rId3"/>
          <a:srcRect l="19431" t="14499" r="15447"/>
          <a:stretch/>
        </p:blipFill>
        <p:spPr>
          <a:xfrm>
            <a:off x="3085053" y="2932888"/>
            <a:ext cx="5954750" cy="1422473"/>
          </a:xfrm>
          <a:prstGeom prst="rect">
            <a:avLst/>
          </a:prstGeom>
        </p:spPr>
      </p:pic>
      <p:pic>
        <p:nvPicPr>
          <p:cNvPr id="7" name="Picture 6">
            <a:extLst>
              <a:ext uri="{FF2B5EF4-FFF2-40B4-BE49-F238E27FC236}">
                <a16:creationId xmlns:a16="http://schemas.microsoft.com/office/drawing/2014/main" id="{14E29510-A147-ED03-69BB-5A0636EED689}"/>
              </a:ext>
            </a:extLst>
          </p:cNvPr>
          <p:cNvPicPr>
            <a:picLocks noChangeAspect="1"/>
          </p:cNvPicPr>
          <p:nvPr/>
        </p:nvPicPr>
        <p:blipFill>
          <a:blip r:embed="rId4"/>
          <a:stretch>
            <a:fillRect/>
          </a:stretch>
        </p:blipFill>
        <p:spPr>
          <a:xfrm>
            <a:off x="141672" y="1052785"/>
            <a:ext cx="3808236" cy="1731016"/>
          </a:xfrm>
          <a:prstGeom prst="rect">
            <a:avLst/>
          </a:prstGeom>
        </p:spPr>
      </p:pic>
      <p:pic>
        <p:nvPicPr>
          <p:cNvPr id="10" name="Picture 9">
            <a:extLst>
              <a:ext uri="{FF2B5EF4-FFF2-40B4-BE49-F238E27FC236}">
                <a16:creationId xmlns:a16="http://schemas.microsoft.com/office/drawing/2014/main" id="{072BB9E5-DAA7-4D8D-AAB1-02E6ADDD7584}"/>
              </a:ext>
            </a:extLst>
          </p:cNvPr>
          <p:cNvPicPr>
            <a:picLocks noChangeAspect="1"/>
          </p:cNvPicPr>
          <p:nvPr/>
        </p:nvPicPr>
        <p:blipFill rotWithShape="1">
          <a:blip r:embed="rId5"/>
          <a:srcRect r="14588"/>
          <a:stretch/>
        </p:blipFill>
        <p:spPr>
          <a:xfrm>
            <a:off x="4293029" y="1132268"/>
            <a:ext cx="4648603" cy="1192888"/>
          </a:xfrm>
          <a:prstGeom prst="rect">
            <a:avLst/>
          </a:prstGeom>
        </p:spPr>
      </p:pic>
      <p:pic>
        <p:nvPicPr>
          <p:cNvPr id="16" name="Picture 15" descr="A group of people standing in front of a wall&#10;&#10;Description automatically generated">
            <a:extLst>
              <a:ext uri="{FF2B5EF4-FFF2-40B4-BE49-F238E27FC236}">
                <a16:creationId xmlns:a16="http://schemas.microsoft.com/office/drawing/2014/main" id="{E936901B-1607-D5C3-6047-1E033DC522E9}"/>
              </a:ext>
            </a:extLst>
          </p:cNvPr>
          <p:cNvPicPr>
            <a:picLocks noChangeAspect="1"/>
          </p:cNvPicPr>
          <p:nvPr/>
        </p:nvPicPr>
        <p:blipFill rotWithShape="1">
          <a:blip r:embed="rId6"/>
          <a:srcRect t="3498" b="9603"/>
          <a:stretch/>
        </p:blipFill>
        <p:spPr>
          <a:xfrm>
            <a:off x="454421" y="1996455"/>
            <a:ext cx="2565226" cy="3147045"/>
          </a:xfrm>
          <a:prstGeom prst="rect">
            <a:avLst/>
          </a:prstGeom>
          <a:ln w="25400">
            <a:solidFill>
              <a:schemeClr val="tx1"/>
            </a:solidFill>
          </a:ln>
        </p:spPr>
      </p:pic>
    </p:spTree>
    <p:extLst>
      <p:ext uri="{BB962C8B-B14F-4D97-AF65-F5344CB8AC3E}">
        <p14:creationId xmlns:p14="http://schemas.microsoft.com/office/powerpoint/2010/main" val="2885616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0D45F-0945-5F61-1174-2681794679CF}"/>
              </a:ext>
            </a:extLst>
          </p:cNvPr>
          <p:cNvSpPr>
            <a:spLocks noGrp="1"/>
          </p:cNvSpPr>
          <p:nvPr>
            <p:ph type="title"/>
          </p:nvPr>
        </p:nvSpPr>
        <p:spPr/>
        <p:txBody>
          <a:bodyPr/>
          <a:lstStyle/>
          <a:p>
            <a:r>
              <a:rPr lang="en-US" sz="5000" dirty="0"/>
              <a:t>INTERNATIONAL CONSENSUS</a:t>
            </a:r>
          </a:p>
        </p:txBody>
      </p:sp>
      <p:pic>
        <p:nvPicPr>
          <p:cNvPr id="5" name="Picture 4">
            <a:extLst>
              <a:ext uri="{FF2B5EF4-FFF2-40B4-BE49-F238E27FC236}">
                <a16:creationId xmlns:a16="http://schemas.microsoft.com/office/drawing/2014/main" id="{1D2E0BCF-12AE-A48F-FAF7-6DBBD0FEC3F2}"/>
              </a:ext>
            </a:extLst>
          </p:cNvPr>
          <p:cNvPicPr>
            <a:picLocks noChangeAspect="1"/>
          </p:cNvPicPr>
          <p:nvPr/>
        </p:nvPicPr>
        <p:blipFill rotWithShape="1">
          <a:blip r:embed="rId3"/>
          <a:srcRect l="19431" t="14499" r="15447"/>
          <a:stretch/>
        </p:blipFill>
        <p:spPr>
          <a:xfrm>
            <a:off x="3085053" y="2932888"/>
            <a:ext cx="5954750" cy="1422473"/>
          </a:xfrm>
          <a:prstGeom prst="rect">
            <a:avLst/>
          </a:prstGeom>
        </p:spPr>
      </p:pic>
      <p:pic>
        <p:nvPicPr>
          <p:cNvPr id="7" name="Picture 6">
            <a:extLst>
              <a:ext uri="{FF2B5EF4-FFF2-40B4-BE49-F238E27FC236}">
                <a16:creationId xmlns:a16="http://schemas.microsoft.com/office/drawing/2014/main" id="{14E29510-A147-ED03-69BB-5A0636EED689}"/>
              </a:ext>
            </a:extLst>
          </p:cNvPr>
          <p:cNvPicPr>
            <a:picLocks noChangeAspect="1"/>
          </p:cNvPicPr>
          <p:nvPr/>
        </p:nvPicPr>
        <p:blipFill>
          <a:blip r:embed="rId4"/>
          <a:stretch>
            <a:fillRect/>
          </a:stretch>
        </p:blipFill>
        <p:spPr>
          <a:xfrm>
            <a:off x="141672" y="1052785"/>
            <a:ext cx="3808236" cy="1731016"/>
          </a:xfrm>
          <a:prstGeom prst="rect">
            <a:avLst/>
          </a:prstGeom>
        </p:spPr>
      </p:pic>
      <p:pic>
        <p:nvPicPr>
          <p:cNvPr id="10" name="Picture 9">
            <a:extLst>
              <a:ext uri="{FF2B5EF4-FFF2-40B4-BE49-F238E27FC236}">
                <a16:creationId xmlns:a16="http://schemas.microsoft.com/office/drawing/2014/main" id="{072BB9E5-DAA7-4D8D-AAB1-02E6ADDD7584}"/>
              </a:ext>
            </a:extLst>
          </p:cNvPr>
          <p:cNvPicPr>
            <a:picLocks noChangeAspect="1"/>
          </p:cNvPicPr>
          <p:nvPr/>
        </p:nvPicPr>
        <p:blipFill rotWithShape="1">
          <a:blip r:embed="rId5"/>
          <a:srcRect r="14588"/>
          <a:stretch/>
        </p:blipFill>
        <p:spPr>
          <a:xfrm>
            <a:off x="4293029" y="1132268"/>
            <a:ext cx="4648603" cy="1192888"/>
          </a:xfrm>
          <a:prstGeom prst="rect">
            <a:avLst/>
          </a:prstGeom>
        </p:spPr>
      </p:pic>
      <p:pic>
        <p:nvPicPr>
          <p:cNvPr id="3" name="Picture 2" descr="A group of people standing in front of a wall&#10;&#10;Description automatically generated">
            <a:extLst>
              <a:ext uri="{FF2B5EF4-FFF2-40B4-BE49-F238E27FC236}">
                <a16:creationId xmlns:a16="http://schemas.microsoft.com/office/drawing/2014/main" id="{CBA12E15-FFEC-75FF-C17B-85EB7EFEDE82}"/>
              </a:ext>
            </a:extLst>
          </p:cNvPr>
          <p:cNvPicPr>
            <a:picLocks noChangeAspect="1"/>
          </p:cNvPicPr>
          <p:nvPr/>
        </p:nvPicPr>
        <p:blipFill rotWithShape="1">
          <a:blip r:embed="rId6"/>
          <a:srcRect t="3498" b="9603"/>
          <a:stretch/>
        </p:blipFill>
        <p:spPr>
          <a:xfrm>
            <a:off x="454421" y="1996455"/>
            <a:ext cx="2565226" cy="3147045"/>
          </a:xfrm>
          <a:prstGeom prst="rect">
            <a:avLst/>
          </a:prstGeom>
          <a:ln w="25400">
            <a:solidFill>
              <a:schemeClr val="tx1"/>
            </a:solidFill>
          </a:ln>
        </p:spPr>
      </p:pic>
      <p:pic>
        <p:nvPicPr>
          <p:cNvPr id="4" name="Picture 3">
            <a:extLst>
              <a:ext uri="{FF2B5EF4-FFF2-40B4-BE49-F238E27FC236}">
                <a16:creationId xmlns:a16="http://schemas.microsoft.com/office/drawing/2014/main" id="{7E612309-A293-42C2-D3AE-7398CDC98C7A}"/>
              </a:ext>
            </a:extLst>
          </p:cNvPr>
          <p:cNvPicPr>
            <a:picLocks noChangeAspect="1"/>
          </p:cNvPicPr>
          <p:nvPr/>
        </p:nvPicPr>
        <p:blipFill rotWithShape="1">
          <a:blip r:embed="rId7"/>
          <a:srcRect t="7933"/>
          <a:stretch/>
        </p:blipFill>
        <p:spPr>
          <a:xfrm>
            <a:off x="6146306" y="1594885"/>
            <a:ext cx="2471367" cy="3548616"/>
          </a:xfrm>
          <a:prstGeom prst="rect">
            <a:avLst/>
          </a:prstGeom>
          <a:ln w="25400">
            <a:solidFill>
              <a:schemeClr val="tx1"/>
            </a:solidFill>
          </a:ln>
        </p:spPr>
      </p:pic>
    </p:spTree>
    <p:extLst>
      <p:ext uri="{BB962C8B-B14F-4D97-AF65-F5344CB8AC3E}">
        <p14:creationId xmlns:p14="http://schemas.microsoft.com/office/powerpoint/2010/main" val="2743066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0D45F-0945-5F61-1174-2681794679CF}"/>
              </a:ext>
            </a:extLst>
          </p:cNvPr>
          <p:cNvSpPr>
            <a:spLocks noGrp="1"/>
          </p:cNvSpPr>
          <p:nvPr>
            <p:ph type="title"/>
          </p:nvPr>
        </p:nvSpPr>
        <p:spPr/>
        <p:txBody>
          <a:bodyPr/>
          <a:lstStyle/>
          <a:p>
            <a:r>
              <a:rPr lang="en-US" sz="5000" dirty="0"/>
              <a:t>INTERNATIONAL CONSENSUS</a:t>
            </a:r>
          </a:p>
        </p:txBody>
      </p:sp>
      <p:pic>
        <p:nvPicPr>
          <p:cNvPr id="5" name="Picture 4">
            <a:extLst>
              <a:ext uri="{FF2B5EF4-FFF2-40B4-BE49-F238E27FC236}">
                <a16:creationId xmlns:a16="http://schemas.microsoft.com/office/drawing/2014/main" id="{1D2E0BCF-12AE-A48F-FAF7-6DBBD0FEC3F2}"/>
              </a:ext>
            </a:extLst>
          </p:cNvPr>
          <p:cNvPicPr>
            <a:picLocks noChangeAspect="1"/>
          </p:cNvPicPr>
          <p:nvPr/>
        </p:nvPicPr>
        <p:blipFill rotWithShape="1">
          <a:blip r:embed="rId3"/>
          <a:srcRect l="19431" t="14499" r="15447"/>
          <a:stretch/>
        </p:blipFill>
        <p:spPr>
          <a:xfrm>
            <a:off x="3085053" y="2932888"/>
            <a:ext cx="5954750" cy="1422473"/>
          </a:xfrm>
          <a:prstGeom prst="rect">
            <a:avLst/>
          </a:prstGeom>
        </p:spPr>
      </p:pic>
      <p:pic>
        <p:nvPicPr>
          <p:cNvPr id="7" name="Picture 6">
            <a:extLst>
              <a:ext uri="{FF2B5EF4-FFF2-40B4-BE49-F238E27FC236}">
                <a16:creationId xmlns:a16="http://schemas.microsoft.com/office/drawing/2014/main" id="{14E29510-A147-ED03-69BB-5A0636EED689}"/>
              </a:ext>
            </a:extLst>
          </p:cNvPr>
          <p:cNvPicPr>
            <a:picLocks noChangeAspect="1"/>
          </p:cNvPicPr>
          <p:nvPr/>
        </p:nvPicPr>
        <p:blipFill>
          <a:blip r:embed="rId4"/>
          <a:stretch>
            <a:fillRect/>
          </a:stretch>
        </p:blipFill>
        <p:spPr>
          <a:xfrm>
            <a:off x="141672" y="1052785"/>
            <a:ext cx="3808236" cy="1731016"/>
          </a:xfrm>
          <a:prstGeom prst="rect">
            <a:avLst/>
          </a:prstGeom>
        </p:spPr>
      </p:pic>
      <p:pic>
        <p:nvPicPr>
          <p:cNvPr id="10" name="Picture 9">
            <a:extLst>
              <a:ext uri="{FF2B5EF4-FFF2-40B4-BE49-F238E27FC236}">
                <a16:creationId xmlns:a16="http://schemas.microsoft.com/office/drawing/2014/main" id="{072BB9E5-DAA7-4D8D-AAB1-02E6ADDD7584}"/>
              </a:ext>
            </a:extLst>
          </p:cNvPr>
          <p:cNvPicPr>
            <a:picLocks noChangeAspect="1"/>
          </p:cNvPicPr>
          <p:nvPr/>
        </p:nvPicPr>
        <p:blipFill rotWithShape="1">
          <a:blip r:embed="rId5"/>
          <a:srcRect r="14588"/>
          <a:stretch/>
        </p:blipFill>
        <p:spPr>
          <a:xfrm>
            <a:off x="4293029" y="1132268"/>
            <a:ext cx="4648603" cy="1192888"/>
          </a:xfrm>
          <a:prstGeom prst="rect">
            <a:avLst/>
          </a:prstGeom>
        </p:spPr>
      </p:pic>
      <p:pic>
        <p:nvPicPr>
          <p:cNvPr id="3" name="Picture 2">
            <a:extLst>
              <a:ext uri="{FF2B5EF4-FFF2-40B4-BE49-F238E27FC236}">
                <a16:creationId xmlns:a16="http://schemas.microsoft.com/office/drawing/2014/main" id="{74E2EC9A-1C20-4523-99C1-BE535494C1EC}"/>
              </a:ext>
            </a:extLst>
          </p:cNvPr>
          <p:cNvPicPr>
            <a:picLocks noChangeAspect="1"/>
          </p:cNvPicPr>
          <p:nvPr/>
        </p:nvPicPr>
        <p:blipFill rotWithShape="1">
          <a:blip r:embed="rId6"/>
          <a:srcRect t="7933"/>
          <a:stretch/>
        </p:blipFill>
        <p:spPr>
          <a:xfrm>
            <a:off x="6146306" y="1594885"/>
            <a:ext cx="2471367" cy="3548616"/>
          </a:xfrm>
          <a:prstGeom prst="rect">
            <a:avLst/>
          </a:prstGeom>
          <a:ln w="25400">
            <a:solidFill>
              <a:schemeClr val="tx1"/>
            </a:solidFill>
          </a:ln>
        </p:spPr>
      </p:pic>
      <p:pic>
        <p:nvPicPr>
          <p:cNvPr id="4" name="Picture 3" descr="A group of people standing in front of a wall&#10;&#10;Description automatically generated">
            <a:extLst>
              <a:ext uri="{FF2B5EF4-FFF2-40B4-BE49-F238E27FC236}">
                <a16:creationId xmlns:a16="http://schemas.microsoft.com/office/drawing/2014/main" id="{848B7396-91E7-026B-5F93-BE7D2D932CC9}"/>
              </a:ext>
            </a:extLst>
          </p:cNvPr>
          <p:cNvPicPr>
            <a:picLocks noChangeAspect="1"/>
          </p:cNvPicPr>
          <p:nvPr/>
        </p:nvPicPr>
        <p:blipFill rotWithShape="1">
          <a:blip r:embed="rId7"/>
          <a:srcRect t="3498" b="9603"/>
          <a:stretch/>
        </p:blipFill>
        <p:spPr>
          <a:xfrm>
            <a:off x="454421" y="1996455"/>
            <a:ext cx="2565226" cy="3147045"/>
          </a:xfrm>
          <a:prstGeom prst="rect">
            <a:avLst/>
          </a:prstGeom>
          <a:ln w="25400">
            <a:solidFill>
              <a:schemeClr val="tx1"/>
            </a:solidFill>
          </a:ln>
        </p:spPr>
      </p:pic>
      <p:pic>
        <p:nvPicPr>
          <p:cNvPr id="14" name="Picture 13">
            <a:extLst>
              <a:ext uri="{FF2B5EF4-FFF2-40B4-BE49-F238E27FC236}">
                <a16:creationId xmlns:a16="http://schemas.microsoft.com/office/drawing/2014/main" id="{81182B76-A3CE-2C96-9423-38566774020A}"/>
              </a:ext>
            </a:extLst>
          </p:cNvPr>
          <p:cNvPicPr>
            <a:picLocks noChangeAspect="1"/>
          </p:cNvPicPr>
          <p:nvPr/>
        </p:nvPicPr>
        <p:blipFill>
          <a:blip r:embed="rId8"/>
          <a:stretch>
            <a:fillRect/>
          </a:stretch>
        </p:blipFill>
        <p:spPr>
          <a:xfrm>
            <a:off x="2173763" y="3645781"/>
            <a:ext cx="5183967" cy="1497719"/>
          </a:xfrm>
          <a:prstGeom prst="rect">
            <a:avLst/>
          </a:prstGeom>
          <a:ln w="25400">
            <a:solidFill>
              <a:schemeClr val="tx1"/>
            </a:solidFill>
          </a:ln>
        </p:spPr>
      </p:pic>
    </p:spTree>
    <p:extLst>
      <p:ext uri="{BB962C8B-B14F-4D97-AF65-F5344CB8AC3E}">
        <p14:creationId xmlns:p14="http://schemas.microsoft.com/office/powerpoint/2010/main" val="3778732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0D45F-0945-5F61-1174-2681794679CF}"/>
              </a:ext>
            </a:extLst>
          </p:cNvPr>
          <p:cNvSpPr>
            <a:spLocks noGrp="1"/>
          </p:cNvSpPr>
          <p:nvPr>
            <p:ph type="title"/>
          </p:nvPr>
        </p:nvSpPr>
        <p:spPr/>
        <p:txBody>
          <a:bodyPr/>
          <a:lstStyle/>
          <a:p>
            <a:r>
              <a:rPr lang="en-US" sz="5000" dirty="0"/>
              <a:t>INTERNATIONAL CONSENSUS</a:t>
            </a:r>
          </a:p>
        </p:txBody>
      </p:sp>
      <p:pic>
        <p:nvPicPr>
          <p:cNvPr id="5" name="Picture 4">
            <a:extLst>
              <a:ext uri="{FF2B5EF4-FFF2-40B4-BE49-F238E27FC236}">
                <a16:creationId xmlns:a16="http://schemas.microsoft.com/office/drawing/2014/main" id="{1D2E0BCF-12AE-A48F-FAF7-6DBBD0FEC3F2}"/>
              </a:ext>
            </a:extLst>
          </p:cNvPr>
          <p:cNvPicPr>
            <a:picLocks noChangeAspect="1"/>
          </p:cNvPicPr>
          <p:nvPr/>
        </p:nvPicPr>
        <p:blipFill rotWithShape="1">
          <a:blip r:embed="rId3"/>
          <a:srcRect l="19431" t="14499" r="15447"/>
          <a:stretch/>
        </p:blipFill>
        <p:spPr>
          <a:xfrm>
            <a:off x="3085053" y="2932888"/>
            <a:ext cx="5954750" cy="1422473"/>
          </a:xfrm>
          <a:prstGeom prst="rect">
            <a:avLst/>
          </a:prstGeom>
        </p:spPr>
      </p:pic>
      <p:pic>
        <p:nvPicPr>
          <p:cNvPr id="7" name="Picture 6">
            <a:extLst>
              <a:ext uri="{FF2B5EF4-FFF2-40B4-BE49-F238E27FC236}">
                <a16:creationId xmlns:a16="http://schemas.microsoft.com/office/drawing/2014/main" id="{14E29510-A147-ED03-69BB-5A0636EED689}"/>
              </a:ext>
            </a:extLst>
          </p:cNvPr>
          <p:cNvPicPr>
            <a:picLocks noChangeAspect="1"/>
          </p:cNvPicPr>
          <p:nvPr/>
        </p:nvPicPr>
        <p:blipFill>
          <a:blip r:embed="rId4"/>
          <a:stretch>
            <a:fillRect/>
          </a:stretch>
        </p:blipFill>
        <p:spPr>
          <a:xfrm>
            <a:off x="141672" y="1052785"/>
            <a:ext cx="3808236" cy="1731016"/>
          </a:xfrm>
          <a:prstGeom prst="rect">
            <a:avLst/>
          </a:prstGeom>
        </p:spPr>
      </p:pic>
      <p:pic>
        <p:nvPicPr>
          <p:cNvPr id="10" name="Picture 9">
            <a:extLst>
              <a:ext uri="{FF2B5EF4-FFF2-40B4-BE49-F238E27FC236}">
                <a16:creationId xmlns:a16="http://schemas.microsoft.com/office/drawing/2014/main" id="{072BB9E5-DAA7-4D8D-AAB1-02E6ADDD7584}"/>
              </a:ext>
            </a:extLst>
          </p:cNvPr>
          <p:cNvPicPr>
            <a:picLocks noChangeAspect="1"/>
          </p:cNvPicPr>
          <p:nvPr/>
        </p:nvPicPr>
        <p:blipFill rotWithShape="1">
          <a:blip r:embed="rId5"/>
          <a:srcRect r="14588"/>
          <a:stretch/>
        </p:blipFill>
        <p:spPr>
          <a:xfrm>
            <a:off x="4293029" y="1132268"/>
            <a:ext cx="4648603" cy="1192888"/>
          </a:xfrm>
          <a:prstGeom prst="rect">
            <a:avLst/>
          </a:prstGeom>
        </p:spPr>
      </p:pic>
      <p:pic>
        <p:nvPicPr>
          <p:cNvPr id="3" name="Picture 2">
            <a:extLst>
              <a:ext uri="{FF2B5EF4-FFF2-40B4-BE49-F238E27FC236}">
                <a16:creationId xmlns:a16="http://schemas.microsoft.com/office/drawing/2014/main" id="{74E2EC9A-1C20-4523-99C1-BE535494C1EC}"/>
              </a:ext>
            </a:extLst>
          </p:cNvPr>
          <p:cNvPicPr>
            <a:picLocks noChangeAspect="1"/>
          </p:cNvPicPr>
          <p:nvPr/>
        </p:nvPicPr>
        <p:blipFill rotWithShape="1">
          <a:blip r:embed="rId6"/>
          <a:srcRect t="7933"/>
          <a:stretch/>
        </p:blipFill>
        <p:spPr>
          <a:xfrm>
            <a:off x="6146306" y="1594885"/>
            <a:ext cx="2471367" cy="3548616"/>
          </a:xfrm>
          <a:prstGeom prst="rect">
            <a:avLst/>
          </a:prstGeom>
          <a:ln w="25400">
            <a:solidFill>
              <a:schemeClr val="tx1"/>
            </a:solidFill>
          </a:ln>
        </p:spPr>
      </p:pic>
      <p:pic>
        <p:nvPicPr>
          <p:cNvPr id="4" name="Picture 3" descr="A group of people standing in front of a wall&#10;&#10;Description automatically generated">
            <a:extLst>
              <a:ext uri="{FF2B5EF4-FFF2-40B4-BE49-F238E27FC236}">
                <a16:creationId xmlns:a16="http://schemas.microsoft.com/office/drawing/2014/main" id="{848B7396-91E7-026B-5F93-BE7D2D932CC9}"/>
              </a:ext>
            </a:extLst>
          </p:cNvPr>
          <p:cNvPicPr>
            <a:picLocks noChangeAspect="1"/>
          </p:cNvPicPr>
          <p:nvPr/>
        </p:nvPicPr>
        <p:blipFill rotWithShape="1">
          <a:blip r:embed="rId7"/>
          <a:srcRect t="3498" b="9603"/>
          <a:stretch/>
        </p:blipFill>
        <p:spPr>
          <a:xfrm>
            <a:off x="454421" y="1996455"/>
            <a:ext cx="2565226" cy="3147045"/>
          </a:xfrm>
          <a:prstGeom prst="rect">
            <a:avLst/>
          </a:prstGeom>
          <a:ln w="25400">
            <a:solidFill>
              <a:schemeClr val="tx1"/>
            </a:solidFill>
          </a:ln>
        </p:spPr>
      </p:pic>
      <p:pic>
        <p:nvPicPr>
          <p:cNvPr id="14" name="Picture 13">
            <a:extLst>
              <a:ext uri="{FF2B5EF4-FFF2-40B4-BE49-F238E27FC236}">
                <a16:creationId xmlns:a16="http://schemas.microsoft.com/office/drawing/2014/main" id="{81182B76-A3CE-2C96-9423-38566774020A}"/>
              </a:ext>
            </a:extLst>
          </p:cNvPr>
          <p:cNvPicPr>
            <a:picLocks noChangeAspect="1"/>
          </p:cNvPicPr>
          <p:nvPr/>
        </p:nvPicPr>
        <p:blipFill>
          <a:blip r:embed="rId8"/>
          <a:stretch>
            <a:fillRect/>
          </a:stretch>
        </p:blipFill>
        <p:spPr>
          <a:xfrm>
            <a:off x="2173763" y="3645781"/>
            <a:ext cx="5183967" cy="1497719"/>
          </a:xfrm>
          <a:prstGeom prst="rect">
            <a:avLst/>
          </a:prstGeom>
          <a:ln w="25400">
            <a:solidFill>
              <a:schemeClr val="tx1"/>
            </a:solidFill>
          </a:ln>
        </p:spPr>
      </p:pic>
      <p:pic>
        <p:nvPicPr>
          <p:cNvPr id="6" name="Picture 5">
            <a:extLst>
              <a:ext uri="{FF2B5EF4-FFF2-40B4-BE49-F238E27FC236}">
                <a16:creationId xmlns:a16="http://schemas.microsoft.com/office/drawing/2014/main" id="{F1DD0697-307C-6FA0-8E01-401AF9398835}"/>
              </a:ext>
            </a:extLst>
          </p:cNvPr>
          <p:cNvPicPr>
            <a:picLocks noChangeAspect="1"/>
          </p:cNvPicPr>
          <p:nvPr/>
        </p:nvPicPr>
        <p:blipFill rotWithShape="1">
          <a:blip r:embed="rId9"/>
          <a:srcRect l="3168" t="2676" r="4416"/>
          <a:stretch/>
        </p:blipFill>
        <p:spPr>
          <a:xfrm>
            <a:off x="2433531" y="1802973"/>
            <a:ext cx="4676993" cy="1502631"/>
          </a:xfrm>
          <a:prstGeom prst="rect">
            <a:avLst/>
          </a:prstGeom>
          <a:ln w="25400">
            <a:solidFill>
              <a:schemeClr val="tx1"/>
            </a:solidFill>
          </a:ln>
        </p:spPr>
      </p:pic>
    </p:spTree>
    <p:extLst>
      <p:ext uri="{BB962C8B-B14F-4D97-AF65-F5344CB8AC3E}">
        <p14:creationId xmlns:p14="http://schemas.microsoft.com/office/powerpoint/2010/main" val="2180333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DE2F5-68B6-DADE-7911-4066FCD85BBB}"/>
              </a:ext>
            </a:extLst>
          </p:cNvPr>
          <p:cNvSpPr>
            <a:spLocks noGrp="1"/>
          </p:cNvSpPr>
          <p:nvPr>
            <p:ph type="title"/>
          </p:nvPr>
        </p:nvSpPr>
        <p:spPr/>
        <p:txBody>
          <a:bodyPr>
            <a:noAutofit/>
          </a:bodyPr>
          <a:lstStyle/>
          <a:p>
            <a:r>
              <a:rPr lang="en-US" sz="5500" b="1" dirty="0"/>
              <a:t>WHAT YOU CAN DO</a:t>
            </a:r>
          </a:p>
        </p:txBody>
      </p:sp>
      <p:pic>
        <p:nvPicPr>
          <p:cNvPr id="7" name="Picture 6">
            <a:extLst>
              <a:ext uri="{FF2B5EF4-FFF2-40B4-BE49-F238E27FC236}">
                <a16:creationId xmlns:a16="http://schemas.microsoft.com/office/drawing/2014/main" id="{C6EDA8D9-65F1-9048-AF03-9E39CE8D2064}"/>
              </a:ext>
            </a:extLst>
          </p:cNvPr>
          <p:cNvPicPr>
            <a:picLocks noChangeAspect="1"/>
          </p:cNvPicPr>
          <p:nvPr/>
        </p:nvPicPr>
        <p:blipFill>
          <a:blip r:embed="rId3"/>
          <a:srcRect l="24434" r="24434"/>
          <a:stretch/>
        </p:blipFill>
        <p:spPr>
          <a:xfrm>
            <a:off x="5419542" y="366032"/>
            <a:ext cx="2897144" cy="3777401"/>
          </a:xfrm>
          <a:prstGeom prst="rect">
            <a:avLst/>
          </a:prstGeom>
        </p:spPr>
      </p:pic>
    </p:spTree>
    <p:extLst>
      <p:ext uri="{BB962C8B-B14F-4D97-AF65-F5344CB8AC3E}">
        <p14:creationId xmlns:p14="http://schemas.microsoft.com/office/powerpoint/2010/main" val="2448245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2" name="Title 1">
            <a:extLst>
              <a:ext uri="{FF2B5EF4-FFF2-40B4-BE49-F238E27FC236}">
                <a16:creationId xmlns:a16="http://schemas.microsoft.com/office/drawing/2014/main" id="{E2365EBF-D9BE-7B4A-CB2E-48C6BE923703}"/>
              </a:ext>
            </a:extLst>
          </p:cNvPr>
          <p:cNvSpPr txBox="1">
            <a:spLocks noGrp="1"/>
          </p:cNvSpPr>
          <p:nvPr>
            <p:ph type="title"/>
          </p:nvPr>
        </p:nvSpPr>
        <p:spPr>
          <a:xfrm>
            <a:off x="311150" y="444500"/>
            <a:ext cx="8521700" cy="748893"/>
          </a:xfrm>
          <a:prstGeom prst="rect">
            <a:avLst/>
          </a:prstGeom>
          <a:noFill/>
        </p:spPr>
        <p:txBody>
          <a:bodyPr wrap="square" rtlCol="0">
            <a:spAutoFit/>
          </a:bodyPr>
          <a:lstStyle/>
          <a:p>
            <a:pPr>
              <a:lnSpc>
                <a:spcPts val="4380"/>
              </a:lnSpc>
            </a:pPr>
            <a:r>
              <a:rPr lang="en-US" sz="6000" b="1" dirty="0">
                <a:solidFill>
                  <a:srgbClr val="E03133"/>
                </a:solidFill>
              </a:rPr>
              <a:t>THE PLEDGE</a:t>
            </a:r>
          </a:p>
        </p:txBody>
      </p:sp>
      <p:sp>
        <p:nvSpPr>
          <p:cNvPr id="63" name="Google Shape;63;p14"/>
          <p:cNvSpPr txBox="1">
            <a:spLocks noGrp="1"/>
          </p:cNvSpPr>
          <p:nvPr>
            <p:ph type="body" idx="1"/>
          </p:nvPr>
        </p:nvSpPr>
        <p:spPr>
          <a:xfrm>
            <a:off x="384629" y="1098147"/>
            <a:ext cx="8376599" cy="3198994"/>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200"/>
              </a:spcAft>
              <a:buNone/>
            </a:pPr>
            <a:r>
              <a:rPr lang="en-US" sz="2400" b="1" u="sng" dirty="0"/>
              <a:t>WE AFFIRM</a:t>
            </a:r>
            <a:r>
              <a:rPr lang="en-US" sz="2400" b="1" dirty="0"/>
              <a:t> </a:t>
            </a:r>
            <a:r>
              <a:rPr lang="en-US" sz="2400" dirty="0"/>
              <a:t>our commitment to freedom, justice, and equality for the Palestinian people and all people;</a:t>
            </a:r>
            <a:br>
              <a:rPr lang="en-US" sz="2400" dirty="0"/>
            </a:br>
            <a:br>
              <a:rPr lang="en-US" sz="300" dirty="0">
                <a:latin typeface="Bonnie Condensed Normal" panose="02000000000000000000"/>
              </a:rPr>
            </a:br>
            <a:r>
              <a:rPr lang="en-US" sz="2400" b="1" u="sng" dirty="0"/>
              <a:t>WE OPPOSE</a:t>
            </a:r>
            <a:r>
              <a:rPr lang="en-US" sz="2400" b="1" dirty="0"/>
              <a:t> </a:t>
            </a:r>
            <a:r>
              <a:rPr lang="en-US" sz="2400" dirty="0"/>
              <a:t>all forms of racism, bigotry, discrimination, and oppression;</a:t>
            </a:r>
            <a:br>
              <a:rPr lang="en-US" sz="2400" dirty="0"/>
            </a:br>
            <a:br>
              <a:rPr lang="en-US" sz="400" dirty="0"/>
            </a:br>
            <a:r>
              <a:rPr lang="en-US" sz="2400" b="1" u="sng" dirty="0"/>
              <a:t>WE DECLARE</a:t>
            </a:r>
            <a:r>
              <a:rPr lang="en-US" sz="2400" b="1" dirty="0"/>
              <a:t> </a:t>
            </a:r>
            <a:r>
              <a:rPr lang="en-US" sz="2400" dirty="0"/>
              <a:t>ourselves an Apartheid-Free community, </a:t>
            </a:r>
            <a:br>
              <a:rPr lang="en-US" sz="2400" dirty="0"/>
            </a:br>
            <a:r>
              <a:rPr lang="en-US" sz="2400" dirty="0"/>
              <a:t>and to that end;</a:t>
            </a:r>
            <a:br>
              <a:rPr lang="en-US" sz="2400" dirty="0"/>
            </a:br>
            <a:br>
              <a:rPr lang="en-US" sz="300" dirty="0"/>
            </a:br>
            <a:r>
              <a:rPr lang="en-US" sz="2400" b="1" u="sng" dirty="0"/>
              <a:t>WE PLEDGE</a:t>
            </a:r>
            <a:r>
              <a:rPr lang="en-US" sz="2400" b="1" dirty="0"/>
              <a:t> </a:t>
            </a:r>
            <a:r>
              <a:rPr lang="en-US" sz="2400" dirty="0"/>
              <a:t>to join others in working to end all support to Israel’s Apartheid regime, settler colonialism, and military occupation. </a:t>
            </a:r>
            <a:endParaRPr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603;p15">
            <a:extLst>
              <a:ext uri="{FF2B5EF4-FFF2-40B4-BE49-F238E27FC236}">
                <a16:creationId xmlns:a16="http://schemas.microsoft.com/office/drawing/2014/main" id="{9CA0F064-E3F6-BF37-8CDC-0146A90424F7}"/>
              </a:ext>
            </a:extLst>
          </p:cNvPr>
          <p:cNvPicPr preferRelativeResize="0"/>
          <p:nvPr/>
        </p:nvPicPr>
        <p:blipFill rotWithShape="1">
          <a:blip r:embed="rId3">
            <a:alphaModFix/>
          </a:blip>
          <a:srcRect l="21884" r="13407"/>
          <a:stretch/>
        </p:blipFill>
        <p:spPr>
          <a:xfrm>
            <a:off x="5767515" y="2313235"/>
            <a:ext cx="2014704" cy="1921312"/>
          </a:xfrm>
          <a:prstGeom prst="ellipse">
            <a:avLst/>
          </a:prstGeom>
          <a:noFill/>
          <a:ln>
            <a:noFill/>
          </a:ln>
        </p:spPr>
      </p:pic>
      <p:sp>
        <p:nvSpPr>
          <p:cNvPr id="2" name="Title 1">
            <a:extLst>
              <a:ext uri="{FF2B5EF4-FFF2-40B4-BE49-F238E27FC236}">
                <a16:creationId xmlns:a16="http://schemas.microsoft.com/office/drawing/2014/main" id="{0CBB4C53-24C7-07CA-4F3A-95B30674A836}"/>
              </a:ext>
            </a:extLst>
          </p:cNvPr>
          <p:cNvSpPr>
            <a:spLocks noGrp="1"/>
          </p:cNvSpPr>
          <p:nvPr>
            <p:ph type="title"/>
          </p:nvPr>
        </p:nvSpPr>
        <p:spPr/>
        <p:txBody>
          <a:bodyPr/>
          <a:lstStyle/>
          <a:p>
            <a:r>
              <a:rPr lang="en-US" sz="3500" dirty="0">
                <a:solidFill>
                  <a:srgbClr val="E03133"/>
                </a:solidFill>
              </a:rPr>
              <a:t>TAKE ACTION – BECOMING APARTHEID-FREE</a:t>
            </a:r>
            <a:endParaRPr lang="en-US" sz="3500" dirty="0"/>
          </a:p>
        </p:txBody>
      </p:sp>
      <p:sp>
        <p:nvSpPr>
          <p:cNvPr id="3" name="Text Placeholder 2">
            <a:extLst>
              <a:ext uri="{FF2B5EF4-FFF2-40B4-BE49-F238E27FC236}">
                <a16:creationId xmlns:a16="http://schemas.microsoft.com/office/drawing/2014/main" id="{F22B2A0A-DD0F-006B-7BE2-C0521A966704}"/>
              </a:ext>
            </a:extLst>
          </p:cNvPr>
          <p:cNvSpPr>
            <a:spLocks noGrp="1"/>
          </p:cNvSpPr>
          <p:nvPr>
            <p:ph type="body" idx="1"/>
          </p:nvPr>
        </p:nvSpPr>
        <p:spPr>
          <a:xfrm>
            <a:off x="311700" y="865414"/>
            <a:ext cx="3520071" cy="3420836"/>
          </a:xfrm>
        </p:spPr>
        <p:txBody>
          <a:bodyPr>
            <a:normAutofit/>
          </a:bodyPr>
          <a:lstStyle/>
          <a:p>
            <a:pPr marL="114300" indent="0">
              <a:buNone/>
            </a:pPr>
            <a:r>
              <a:rPr lang="en-US" sz="3200" b="1" u="sng" dirty="0">
                <a:solidFill>
                  <a:schemeClr val="bg1"/>
                </a:solidFill>
              </a:rPr>
              <a:t>Be Creative</a:t>
            </a:r>
            <a:br>
              <a:rPr lang="en-US" dirty="0"/>
            </a:br>
            <a:br>
              <a:rPr lang="en-US" dirty="0"/>
            </a:br>
            <a:endParaRPr lang="en-US" dirty="0"/>
          </a:p>
        </p:txBody>
      </p:sp>
      <p:pic>
        <p:nvPicPr>
          <p:cNvPr id="5" name="Google Shape;605;p15">
            <a:extLst>
              <a:ext uri="{FF2B5EF4-FFF2-40B4-BE49-F238E27FC236}">
                <a16:creationId xmlns:a16="http://schemas.microsoft.com/office/drawing/2014/main" id="{FA960F28-30AA-1503-E817-B8D897065173}"/>
              </a:ext>
            </a:extLst>
          </p:cNvPr>
          <p:cNvPicPr preferRelativeResize="0"/>
          <p:nvPr/>
        </p:nvPicPr>
        <p:blipFill rotWithShape="1">
          <a:blip r:embed="rId4"/>
          <a:srcRect l="21878" t="-678" r="15936" b="4576"/>
          <a:stretch/>
        </p:blipFill>
        <p:spPr>
          <a:xfrm>
            <a:off x="4717435" y="865419"/>
            <a:ext cx="2014704" cy="1921312"/>
          </a:xfrm>
          <a:prstGeom prst="ellipse">
            <a:avLst/>
          </a:prstGeom>
          <a:noFill/>
          <a:ln>
            <a:noFill/>
          </a:ln>
        </p:spPr>
      </p:pic>
    </p:spTree>
    <p:extLst>
      <p:ext uri="{BB962C8B-B14F-4D97-AF65-F5344CB8AC3E}">
        <p14:creationId xmlns:p14="http://schemas.microsoft.com/office/powerpoint/2010/main" val="382133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603;p15">
            <a:extLst>
              <a:ext uri="{FF2B5EF4-FFF2-40B4-BE49-F238E27FC236}">
                <a16:creationId xmlns:a16="http://schemas.microsoft.com/office/drawing/2014/main" id="{9CA0F064-E3F6-BF37-8CDC-0146A90424F7}"/>
              </a:ext>
            </a:extLst>
          </p:cNvPr>
          <p:cNvPicPr preferRelativeResize="0"/>
          <p:nvPr/>
        </p:nvPicPr>
        <p:blipFill rotWithShape="1">
          <a:blip r:embed="rId3">
            <a:alphaModFix/>
          </a:blip>
          <a:srcRect l="21884" r="13407"/>
          <a:stretch/>
        </p:blipFill>
        <p:spPr>
          <a:xfrm>
            <a:off x="5767515" y="2313235"/>
            <a:ext cx="2014704" cy="1921312"/>
          </a:xfrm>
          <a:prstGeom prst="ellipse">
            <a:avLst/>
          </a:prstGeom>
          <a:noFill/>
          <a:ln>
            <a:noFill/>
          </a:ln>
        </p:spPr>
      </p:pic>
      <p:sp>
        <p:nvSpPr>
          <p:cNvPr id="2" name="Title 1">
            <a:extLst>
              <a:ext uri="{FF2B5EF4-FFF2-40B4-BE49-F238E27FC236}">
                <a16:creationId xmlns:a16="http://schemas.microsoft.com/office/drawing/2014/main" id="{0CBB4C53-24C7-07CA-4F3A-95B30674A836}"/>
              </a:ext>
            </a:extLst>
          </p:cNvPr>
          <p:cNvSpPr>
            <a:spLocks noGrp="1"/>
          </p:cNvSpPr>
          <p:nvPr>
            <p:ph type="title"/>
          </p:nvPr>
        </p:nvSpPr>
        <p:spPr/>
        <p:txBody>
          <a:bodyPr/>
          <a:lstStyle/>
          <a:p>
            <a:r>
              <a:rPr lang="en-US" sz="3500" dirty="0">
                <a:solidFill>
                  <a:srgbClr val="E03133"/>
                </a:solidFill>
              </a:rPr>
              <a:t>TAKE ACTION – BECOMING APARTHEID-FREE</a:t>
            </a:r>
            <a:endParaRPr lang="en-US" sz="3500" dirty="0"/>
          </a:p>
        </p:txBody>
      </p:sp>
      <p:sp>
        <p:nvSpPr>
          <p:cNvPr id="3" name="Text Placeholder 2">
            <a:extLst>
              <a:ext uri="{FF2B5EF4-FFF2-40B4-BE49-F238E27FC236}">
                <a16:creationId xmlns:a16="http://schemas.microsoft.com/office/drawing/2014/main" id="{F22B2A0A-DD0F-006B-7BE2-C0521A966704}"/>
              </a:ext>
            </a:extLst>
          </p:cNvPr>
          <p:cNvSpPr>
            <a:spLocks noGrp="1"/>
          </p:cNvSpPr>
          <p:nvPr>
            <p:ph type="body" idx="1"/>
          </p:nvPr>
        </p:nvSpPr>
        <p:spPr>
          <a:xfrm>
            <a:off x="311700" y="865414"/>
            <a:ext cx="3520071" cy="3420836"/>
          </a:xfrm>
        </p:spPr>
        <p:txBody>
          <a:bodyPr>
            <a:normAutofit/>
          </a:bodyPr>
          <a:lstStyle/>
          <a:p>
            <a:pPr marL="114300" indent="0">
              <a:buNone/>
            </a:pPr>
            <a:r>
              <a:rPr lang="en-US" sz="3200" b="1" u="sng" dirty="0">
                <a:solidFill>
                  <a:schemeClr val="bg1"/>
                </a:solidFill>
              </a:rPr>
              <a:t>Be Creative</a:t>
            </a:r>
            <a:br>
              <a:rPr lang="en-US" dirty="0"/>
            </a:br>
            <a:br>
              <a:rPr lang="en-US" dirty="0"/>
            </a:br>
            <a:r>
              <a:rPr lang="en-US" sz="3200" b="1" u="sng" dirty="0">
                <a:solidFill>
                  <a:schemeClr val="bg1"/>
                </a:solidFill>
              </a:rPr>
              <a:t>Focus</a:t>
            </a:r>
            <a:br>
              <a:rPr lang="en-US" dirty="0"/>
            </a:br>
            <a:br>
              <a:rPr lang="en-US" b="1" dirty="0"/>
            </a:br>
            <a:endParaRPr lang="en-US" dirty="0"/>
          </a:p>
        </p:txBody>
      </p:sp>
      <p:pic>
        <p:nvPicPr>
          <p:cNvPr id="5" name="Google Shape;605;p15">
            <a:extLst>
              <a:ext uri="{FF2B5EF4-FFF2-40B4-BE49-F238E27FC236}">
                <a16:creationId xmlns:a16="http://schemas.microsoft.com/office/drawing/2014/main" id="{FA960F28-30AA-1503-E817-B8D897065173}"/>
              </a:ext>
            </a:extLst>
          </p:cNvPr>
          <p:cNvPicPr preferRelativeResize="0"/>
          <p:nvPr/>
        </p:nvPicPr>
        <p:blipFill rotWithShape="1">
          <a:blip r:embed="rId4"/>
          <a:srcRect l="21878" t="-678" r="15936" b="4576"/>
          <a:stretch/>
        </p:blipFill>
        <p:spPr>
          <a:xfrm>
            <a:off x="4717435" y="865419"/>
            <a:ext cx="2014704" cy="1921312"/>
          </a:xfrm>
          <a:prstGeom prst="ellipse">
            <a:avLst/>
          </a:prstGeom>
          <a:noFill/>
          <a:ln>
            <a:noFill/>
          </a:ln>
        </p:spPr>
      </p:pic>
    </p:spTree>
    <p:extLst>
      <p:ext uri="{BB962C8B-B14F-4D97-AF65-F5344CB8AC3E}">
        <p14:creationId xmlns:p14="http://schemas.microsoft.com/office/powerpoint/2010/main" val="3641323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603;p15">
            <a:extLst>
              <a:ext uri="{FF2B5EF4-FFF2-40B4-BE49-F238E27FC236}">
                <a16:creationId xmlns:a16="http://schemas.microsoft.com/office/drawing/2014/main" id="{9CA0F064-E3F6-BF37-8CDC-0146A90424F7}"/>
              </a:ext>
            </a:extLst>
          </p:cNvPr>
          <p:cNvPicPr preferRelativeResize="0"/>
          <p:nvPr/>
        </p:nvPicPr>
        <p:blipFill rotWithShape="1">
          <a:blip r:embed="rId3">
            <a:alphaModFix/>
          </a:blip>
          <a:srcRect l="21884" r="13407"/>
          <a:stretch/>
        </p:blipFill>
        <p:spPr>
          <a:xfrm>
            <a:off x="5767515" y="2313235"/>
            <a:ext cx="2014704" cy="1921312"/>
          </a:xfrm>
          <a:prstGeom prst="ellipse">
            <a:avLst/>
          </a:prstGeom>
          <a:noFill/>
          <a:ln>
            <a:noFill/>
          </a:ln>
        </p:spPr>
      </p:pic>
      <p:sp>
        <p:nvSpPr>
          <p:cNvPr id="2" name="Title 1">
            <a:extLst>
              <a:ext uri="{FF2B5EF4-FFF2-40B4-BE49-F238E27FC236}">
                <a16:creationId xmlns:a16="http://schemas.microsoft.com/office/drawing/2014/main" id="{0CBB4C53-24C7-07CA-4F3A-95B30674A836}"/>
              </a:ext>
            </a:extLst>
          </p:cNvPr>
          <p:cNvSpPr>
            <a:spLocks noGrp="1"/>
          </p:cNvSpPr>
          <p:nvPr>
            <p:ph type="title"/>
          </p:nvPr>
        </p:nvSpPr>
        <p:spPr/>
        <p:txBody>
          <a:bodyPr/>
          <a:lstStyle/>
          <a:p>
            <a:r>
              <a:rPr lang="en-US" sz="3500" dirty="0">
                <a:solidFill>
                  <a:srgbClr val="E03133"/>
                </a:solidFill>
              </a:rPr>
              <a:t>TAKE ACTION – BECOMING APARTHEID-FREE</a:t>
            </a:r>
            <a:endParaRPr lang="en-US" sz="3500" dirty="0"/>
          </a:p>
        </p:txBody>
      </p:sp>
      <p:sp>
        <p:nvSpPr>
          <p:cNvPr id="3" name="Text Placeholder 2">
            <a:extLst>
              <a:ext uri="{FF2B5EF4-FFF2-40B4-BE49-F238E27FC236}">
                <a16:creationId xmlns:a16="http://schemas.microsoft.com/office/drawing/2014/main" id="{F22B2A0A-DD0F-006B-7BE2-C0521A966704}"/>
              </a:ext>
            </a:extLst>
          </p:cNvPr>
          <p:cNvSpPr>
            <a:spLocks noGrp="1"/>
          </p:cNvSpPr>
          <p:nvPr>
            <p:ph type="body" idx="1"/>
          </p:nvPr>
        </p:nvSpPr>
        <p:spPr>
          <a:xfrm>
            <a:off x="311700" y="865414"/>
            <a:ext cx="3520071" cy="3420836"/>
          </a:xfrm>
        </p:spPr>
        <p:txBody>
          <a:bodyPr>
            <a:normAutofit/>
          </a:bodyPr>
          <a:lstStyle/>
          <a:p>
            <a:pPr marL="114300" indent="0">
              <a:buNone/>
            </a:pPr>
            <a:r>
              <a:rPr lang="en-US" sz="3200" b="1" u="sng" dirty="0">
                <a:solidFill>
                  <a:schemeClr val="bg1"/>
                </a:solidFill>
              </a:rPr>
              <a:t>Be Creative</a:t>
            </a:r>
            <a:br>
              <a:rPr lang="en-US" dirty="0"/>
            </a:br>
            <a:br>
              <a:rPr lang="en-US" dirty="0"/>
            </a:br>
            <a:r>
              <a:rPr lang="en-US" sz="3200" b="1" u="sng" dirty="0">
                <a:solidFill>
                  <a:schemeClr val="bg1"/>
                </a:solidFill>
              </a:rPr>
              <a:t>Focus</a:t>
            </a:r>
            <a:br>
              <a:rPr lang="en-US" dirty="0"/>
            </a:br>
            <a:br>
              <a:rPr lang="en-US" b="1" dirty="0"/>
            </a:br>
            <a:r>
              <a:rPr lang="en-US" sz="3200" b="1" u="sng" dirty="0">
                <a:solidFill>
                  <a:schemeClr val="bg1"/>
                </a:solidFill>
              </a:rPr>
              <a:t>Support is here</a:t>
            </a:r>
            <a:endParaRPr lang="en-US" dirty="0"/>
          </a:p>
        </p:txBody>
      </p:sp>
      <p:pic>
        <p:nvPicPr>
          <p:cNvPr id="5" name="Google Shape;605;p15">
            <a:extLst>
              <a:ext uri="{FF2B5EF4-FFF2-40B4-BE49-F238E27FC236}">
                <a16:creationId xmlns:a16="http://schemas.microsoft.com/office/drawing/2014/main" id="{FA960F28-30AA-1503-E817-B8D897065173}"/>
              </a:ext>
            </a:extLst>
          </p:cNvPr>
          <p:cNvPicPr preferRelativeResize="0"/>
          <p:nvPr/>
        </p:nvPicPr>
        <p:blipFill rotWithShape="1">
          <a:blip r:embed="rId4"/>
          <a:srcRect l="21878" t="-678" r="15936" b="4576"/>
          <a:stretch/>
        </p:blipFill>
        <p:spPr>
          <a:xfrm>
            <a:off x="4717435" y="865419"/>
            <a:ext cx="2014704" cy="1921312"/>
          </a:xfrm>
          <a:prstGeom prst="ellipse">
            <a:avLst/>
          </a:prstGeom>
          <a:noFill/>
          <a:ln>
            <a:noFill/>
          </a:ln>
        </p:spPr>
      </p:pic>
    </p:spTree>
    <p:extLst>
      <p:ext uri="{BB962C8B-B14F-4D97-AF65-F5344CB8AC3E}">
        <p14:creationId xmlns:p14="http://schemas.microsoft.com/office/powerpoint/2010/main" val="3375664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8D3D7-314B-48C6-C24E-35D41CD809A9}"/>
              </a:ext>
            </a:extLst>
          </p:cNvPr>
          <p:cNvSpPr>
            <a:spLocks noGrp="1"/>
          </p:cNvSpPr>
          <p:nvPr>
            <p:ph type="title"/>
          </p:nvPr>
        </p:nvSpPr>
        <p:spPr/>
        <p:txBody>
          <a:bodyPr/>
          <a:lstStyle/>
          <a:p>
            <a:r>
              <a:rPr lang="en-US" dirty="0"/>
              <a:t>ADVOCACY</a:t>
            </a:r>
          </a:p>
        </p:txBody>
      </p:sp>
      <p:pic>
        <p:nvPicPr>
          <p:cNvPr id="4" name="Picture 3" descr="A group of people posing for a photo&#10;&#10;Description automatically generated">
            <a:extLst>
              <a:ext uri="{FF2B5EF4-FFF2-40B4-BE49-F238E27FC236}">
                <a16:creationId xmlns:a16="http://schemas.microsoft.com/office/drawing/2014/main" id="{7CD7A95D-9D37-5E24-EFA6-D1F36B7CF4AB}"/>
              </a:ext>
            </a:extLst>
          </p:cNvPr>
          <p:cNvPicPr>
            <a:picLocks noChangeAspect="1"/>
          </p:cNvPicPr>
          <p:nvPr/>
        </p:nvPicPr>
        <p:blipFill rotWithShape="1">
          <a:blip r:embed="rId3"/>
          <a:srcRect l="3264" r="8981" b="-4"/>
          <a:stretch/>
        </p:blipFill>
        <p:spPr>
          <a:xfrm>
            <a:off x="5624688"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7" name="Text Placeholder 2">
            <a:extLst>
              <a:ext uri="{FF2B5EF4-FFF2-40B4-BE49-F238E27FC236}">
                <a16:creationId xmlns:a16="http://schemas.microsoft.com/office/drawing/2014/main" id="{189660BD-7F36-3C0D-D556-915703FB1AB2}"/>
              </a:ext>
            </a:extLst>
          </p:cNvPr>
          <p:cNvSpPr>
            <a:spLocks noGrp="1"/>
          </p:cNvSpPr>
          <p:nvPr>
            <p:ph type="body" idx="1"/>
          </p:nvPr>
        </p:nvSpPr>
        <p:spPr>
          <a:xfrm>
            <a:off x="311700" y="1075525"/>
            <a:ext cx="8520600" cy="2976218"/>
          </a:xfrm>
        </p:spPr>
        <p:txBody>
          <a:bodyPr>
            <a:noAutofit/>
          </a:bodyPr>
          <a:lstStyle/>
          <a:p>
            <a:pPr marL="114300" indent="0">
              <a:lnSpc>
                <a:spcPts val="3760"/>
              </a:lnSpc>
              <a:spcAft>
                <a:spcPts val="600"/>
              </a:spcAft>
              <a:buNone/>
            </a:pPr>
            <a:r>
              <a:rPr lang="en-US" b="1" u="sng" dirty="0"/>
              <a:t>Apartheid-Free coalition</a:t>
            </a:r>
            <a:endParaRPr lang="en-US" b="1" dirty="0"/>
          </a:p>
        </p:txBody>
      </p:sp>
    </p:spTree>
    <p:extLst>
      <p:ext uri="{BB962C8B-B14F-4D97-AF65-F5344CB8AC3E}">
        <p14:creationId xmlns:p14="http://schemas.microsoft.com/office/powerpoint/2010/main" val="2251778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BC4D1-5B49-1A98-F459-308A29700C4B}"/>
              </a:ext>
            </a:extLst>
          </p:cNvPr>
          <p:cNvSpPr>
            <a:spLocks noGrp="1"/>
          </p:cNvSpPr>
          <p:nvPr>
            <p:ph type="title"/>
          </p:nvPr>
        </p:nvSpPr>
        <p:spPr>
          <a:xfrm>
            <a:off x="0" y="367138"/>
            <a:ext cx="4572000" cy="2204487"/>
          </a:xfrm>
        </p:spPr>
        <p:txBody>
          <a:bodyPr wrap="square" anchor="b">
            <a:noAutofit/>
          </a:bodyPr>
          <a:lstStyle/>
          <a:p>
            <a:r>
              <a:rPr lang="en-US" sz="6000" b="1" dirty="0"/>
              <a:t>WHAT IS APARTHEID?</a:t>
            </a:r>
          </a:p>
        </p:txBody>
      </p:sp>
      <p:sp>
        <p:nvSpPr>
          <p:cNvPr id="8" name="Subtitle 2">
            <a:extLst>
              <a:ext uri="{FF2B5EF4-FFF2-40B4-BE49-F238E27FC236}">
                <a16:creationId xmlns:a16="http://schemas.microsoft.com/office/drawing/2014/main" id="{A92EB736-CC58-43E1-C648-A588FC2B2477}"/>
              </a:ext>
            </a:extLst>
          </p:cNvPr>
          <p:cNvSpPr>
            <a:spLocks noGrp="1"/>
          </p:cNvSpPr>
          <p:nvPr>
            <p:ph type="subTitle" idx="1"/>
          </p:nvPr>
        </p:nvSpPr>
        <p:spPr>
          <a:xfrm>
            <a:off x="0" y="2571625"/>
            <a:ext cx="4572000" cy="1235100"/>
          </a:xfrm>
        </p:spPr>
        <p:txBody>
          <a:bodyPr>
            <a:noAutofit/>
          </a:bodyPr>
          <a:lstStyle/>
          <a:p>
            <a:r>
              <a:rPr lang="en-US" sz="3200" u="none" dirty="0">
                <a:effectLst>
                  <a:outerShdw blurRad="38100" dist="38100" dir="2700000" algn="tl">
                    <a:srgbClr val="000000">
                      <a:alpha val="43137"/>
                    </a:srgbClr>
                  </a:outerShdw>
                </a:effectLst>
              </a:rPr>
              <a:t>The Crime of Segregation</a:t>
            </a:r>
          </a:p>
        </p:txBody>
      </p:sp>
      <p:sp>
        <p:nvSpPr>
          <p:cNvPr id="3" name="Text Placeholder 2">
            <a:extLst>
              <a:ext uri="{FF2B5EF4-FFF2-40B4-BE49-F238E27FC236}">
                <a16:creationId xmlns:a16="http://schemas.microsoft.com/office/drawing/2014/main" id="{0E8606CC-F9B8-883D-B0F9-AA6E23F454EE}"/>
              </a:ext>
            </a:extLst>
          </p:cNvPr>
          <p:cNvSpPr>
            <a:spLocks noGrp="1"/>
          </p:cNvSpPr>
          <p:nvPr>
            <p:ph type="body" idx="2"/>
          </p:nvPr>
        </p:nvSpPr>
        <p:spPr>
          <a:xfrm>
            <a:off x="4572000" y="724075"/>
            <a:ext cx="4572000" cy="3695100"/>
          </a:xfrm>
        </p:spPr>
        <p:txBody>
          <a:bodyPr wrap="square" anchor="ctr">
            <a:normAutofit fontScale="85000" lnSpcReduction="10000"/>
          </a:bodyPr>
          <a:lstStyle/>
          <a:p>
            <a:pPr marL="114300" indent="0">
              <a:spcAft>
                <a:spcPts val="600"/>
              </a:spcAft>
              <a:buNone/>
            </a:pPr>
            <a:r>
              <a:rPr lang="en-US" sz="2900" dirty="0">
                <a:uFill>
                  <a:solidFill>
                    <a:schemeClr val="accent1"/>
                  </a:solidFill>
                </a:uFill>
              </a:rPr>
              <a:t>“</a:t>
            </a:r>
            <a:r>
              <a:rPr lang="en-US" sz="2900" u="sng" dirty="0">
                <a:uFill>
                  <a:solidFill>
                    <a:schemeClr val="accent1"/>
                  </a:solidFill>
                </a:uFill>
              </a:rPr>
              <a:t>inhuman acts </a:t>
            </a:r>
            <a:r>
              <a:rPr lang="en-US" sz="2900" dirty="0">
                <a:uFill>
                  <a:solidFill>
                    <a:schemeClr val="accent1"/>
                  </a:solidFill>
                </a:uFill>
              </a:rPr>
              <a:t>committed for the purpose of </a:t>
            </a:r>
            <a:r>
              <a:rPr lang="en-US" sz="2900" u="sng" dirty="0">
                <a:uFill>
                  <a:solidFill>
                    <a:schemeClr val="accent1"/>
                  </a:solidFill>
                </a:uFill>
              </a:rPr>
              <a:t>establishing and maintaining domination </a:t>
            </a:r>
            <a:r>
              <a:rPr lang="en-US" sz="2900" dirty="0">
                <a:uFill>
                  <a:solidFill>
                    <a:schemeClr val="accent1"/>
                  </a:solidFill>
                </a:uFill>
              </a:rPr>
              <a:t>by one racial group of persons over any other racial group of persons and </a:t>
            </a:r>
            <a:r>
              <a:rPr lang="en-US" sz="2900" u="sng" dirty="0">
                <a:uFill>
                  <a:solidFill>
                    <a:schemeClr val="accent1"/>
                  </a:solidFill>
                </a:uFill>
              </a:rPr>
              <a:t>systematically oppressing</a:t>
            </a:r>
            <a:r>
              <a:rPr lang="en-US" sz="2900" dirty="0">
                <a:uFill>
                  <a:solidFill>
                    <a:schemeClr val="accent1"/>
                  </a:solidFill>
                </a:uFill>
              </a:rPr>
              <a:t> them.</a:t>
            </a:r>
            <a:r>
              <a:rPr lang="en-US" sz="2900" dirty="0"/>
              <a:t>”</a:t>
            </a:r>
          </a:p>
          <a:p>
            <a:pPr marL="114300" indent="0">
              <a:spcAft>
                <a:spcPts val="600"/>
              </a:spcAft>
              <a:buNone/>
            </a:pPr>
            <a:endParaRPr lang="en-US" dirty="0"/>
          </a:p>
          <a:p>
            <a:pPr marL="114300" indent="0">
              <a:spcAft>
                <a:spcPts val="600"/>
              </a:spcAft>
              <a:buNone/>
            </a:pPr>
            <a:r>
              <a:rPr lang="en-US" dirty="0"/>
              <a:t>-International Convention on the Suppression and Punishment of the Crime of Apartheid</a:t>
            </a:r>
          </a:p>
        </p:txBody>
      </p:sp>
    </p:spTree>
    <p:extLst>
      <p:ext uri="{BB962C8B-B14F-4D97-AF65-F5344CB8AC3E}">
        <p14:creationId xmlns:p14="http://schemas.microsoft.com/office/powerpoint/2010/main" val="759505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8D3D7-314B-48C6-C24E-35D41CD809A9}"/>
              </a:ext>
            </a:extLst>
          </p:cNvPr>
          <p:cNvSpPr>
            <a:spLocks noGrp="1"/>
          </p:cNvSpPr>
          <p:nvPr>
            <p:ph type="title"/>
          </p:nvPr>
        </p:nvSpPr>
        <p:spPr/>
        <p:txBody>
          <a:bodyPr/>
          <a:lstStyle/>
          <a:p>
            <a:r>
              <a:rPr lang="en-US" dirty="0"/>
              <a:t>ADVOCACY</a:t>
            </a:r>
          </a:p>
        </p:txBody>
      </p:sp>
      <p:pic>
        <p:nvPicPr>
          <p:cNvPr id="4" name="Picture 3" descr="A group of people posing for a photo&#10;&#10;Description automatically generated">
            <a:extLst>
              <a:ext uri="{FF2B5EF4-FFF2-40B4-BE49-F238E27FC236}">
                <a16:creationId xmlns:a16="http://schemas.microsoft.com/office/drawing/2014/main" id="{7CD7A95D-9D37-5E24-EFA6-D1F36B7CF4AB}"/>
              </a:ext>
            </a:extLst>
          </p:cNvPr>
          <p:cNvPicPr>
            <a:picLocks noChangeAspect="1"/>
          </p:cNvPicPr>
          <p:nvPr/>
        </p:nvPicPr>
        <p:blipFill rotWithShape="1">
          <a:blip r:embed="rId3"/>
          <a:srcRect l="3264" r="8981" b="-4"/>
          <a:stretch/>
        </p:blipFill>
        <p:spPr>
          <a:xfrm>
            <a:off x="5624688"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7" name="Text Placeholder 2">
            <a:extLst>
              <a:ext uri="{FF2B5EF4-FFF2-40B4-BE49-F238E27FC236}">
                <a16:creationId xmlns:a16="http://schemas.microsoft.com/office/drawing/2014/main" id="{49E60F4B-29F2-E99A-A9B0-8FFADEBAD9D6}"/>
              </a:ext>
            </a:extLst>
          </p:cNvPr>
          <p:cNvSpPr>
            <a:spLocks noGrp="1"/>
          </p:cNvSpPr>
          <p:nvPr>
            <p:ph type="body" idx="1"/>
          </p:nvPr>
        </p:nvSpPr>
        <p:spPr>
          <a:xfrm>
            <a:off x="311700" y="1075525"/>
            <a:ext cx="8520600" cy="2976218"/>
          </a:xfrm>
        </p:spPr>
        <p:txBody>
          <a:bodyPr>
            <a:noAutofit/>
          </a:bodyPr>
          <a:lstStyle/>
          <a:p>
            <a:pPr marL="114300" indent="0">
              <a:lnSpc>
                <a:spcPts val="3760"/>
              </a:lnSpc>
              <a:spcAft>
                <a:spcPts val="600"/>
              </a:spcAft>
              <a:buNone/>
            </a:pPr>
            <a:r>
              <a:rPr lang="en-US" b="1" u="sng" dirty="0"/>
              <a:t>Apartheid-Free coalition</a:t>
            </a:r>
            <a:endParaRPr lang="en-US" b="1" dirty="0"/>
          </a:p>
          <a:p>
            <a:pPr marL="114300" indent="0">
              <a:lnSpc>
                <a:spcPts val="3760"/>
              </a:lnSpc>
              <a:spcAft>
                <a:spcPts val="600"/>
              </a:spcAft>
              <a:buNone/>
            </a:pPr>
            <a:r>
              <a:rPr lang="en-US" b="1" u="sng" dirty="0"/>
              <a:t>Americans for Justice in Palestine</a:t>
            </a:r>
          </a:p>
        </p:txBody>
      </p:sp>
    </p:spTree>
    <p:extLst>
      <p:ext uri="{BB962C8B-B14F-4D97-AF65-F5344CB8AC3E}">
        <p14:creationId xmlns:p14="http://schemas.microsoft.com/office/powerpoint/2010/main" val="1191840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8D3D7-314B-48C6-C24E-35D41CD809A9}"/>
              </a:ext>
            </a:extLst>
          </p:cNvPr>
          <p:cNvSpPr>
            <a:spLocks noGrp="1"/>
          </p:cNvSpPr>
          <p:nvPr>
            <p:ph type="title"/>
          </p:nvPr>
        </p:nvSpPr>
        <p:spPr/>
        <p:txBody>
          <a:bodyPr/>
          <a:lstStyle/>
          <a:p>
            <a:r>
              <a:rPr lang="en-US" dirty="0"/>
              <a:t>ADVOCACY</a:t>
            </a:r>
          </a:p>
        </p:txBody>
      </p:sp>
      <p:pic>
        <p:nvPicPr>
          <p:cNvPr id="4" name="Picture 3" descr="A group of people posing for a photo&#10;&#10;Description automatically generated">
            <a:extLst>
              <a:ext uri="{FF2B5EF4-FFF2-40B4-BE49-F238E27FC236}">
                <a16:creationId xmlns:a16="http://schemas.microsoft.com/office/drawing/2014/main" id="{7CD7A95D-9D37-5E24-EFA6-D1F36B7CF4AB}"/>
              </a:ext>
            </a:extLst>
          </p:cNvPr>
          <p:cNvPicPr>
            <a:picLocks noChangeAspect="1"/>
          </p:cNvPicPr>
          <p:nvPr/>
        </p:nvPicPr>
        <p:blipFill rotWithShape="1">
          <a:blip r:embed="rId3"/>
          <a:srcRect l="3264" r="8981" b="-4"/>
          <a:stretch/>
        </p:blipFill>
        <p:spPr>
          <a:xfrm>
            <a:off x="5624688"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7" name="Text Placeholder 2">
            <a:extLst>
              <a:ext uri="{FF2B5EF4-FFF2-40B4-BE49-F238E27FC236}">
                <a16:creationId xmlns:a16="http://schemas.microsoft.com/office/drawing/2014/main" id="{483F78AB-69C6-FE28-9890-C8206D896824}"/>
              </a:ext>
            </a:extLst>
          </p:cNvPr>
          <p:cNvSpPr>
            <a:spLocks noGrp="1"/>
          </p:cNvSpPr>
          <p:nvPr>
            <p:ph type="body" idx="1"/>
          </p:nvPr>
        </p:nvSpPr>
        <p:spPr>
          <a:xfrm>
            <a:off x="311700" y="1075525"/>
            <a:ext cx="8520600" cy="2976218"/>
          </a:xfrm>
        </p:spPr>
        <p:txBody>
          <a:bodyPr>
            <a:noAutofit/>
          </a:bodyPr>
          <a:lstStyle/>
          <a:p>
            <a:pPr marL="114300" indent="0">
              <a:lnSpc>
                <a:spcPts val="3760"/>
              </a:lnSpc>
              <a:spcAft>
                <a:spcPts val="600"/>
              </a:spcAft>
              <a:buNone/>
            </a:pPr>
            <a:r>
              <a:rPr lang="en-US" b="1" u="sng" dirty="0"/>
              <a:t>Apartheid-Free coalition</a:t>
            </a:r>
            <a:endParaRPr lang="en-US" b="1" dirty="0"/>
          </a:p>
          <a:p>
            <a:pPr marL="114300" indent="0">
              <a:lnSpc>
                <a:spcPts val="3760"/>
              </a:lnSpc>
              <a:spcAft>
                <a:spcPts val="600"/>
              </a:spcAft>
              <a:buNone/>
            </a:pPr>
            <a:r>
              <a:rPr lang="en-US" b="1" u="sng" dirty="0"/>
              <a:t>Americans for Justice in Palestine</a:t>
            </a:r>
          </a:p>
          <a:p>
            <a:pPr marL="114300" indent="0">
              <a:lnSpc>
                <a:spcPts val="3760"/>
              </a:lnSpc>
              <a:spcAft>
                <a:spcPts val="600"/>
              </a:spcAft>
              <a:buNone/>
            </a:pPr>
            <a:r>
              <a:rPr lang="en-US" b="1" u="sng" dirty="0"/>
              <a:t>Jewish Voice for Peace Action</a:t>
            </a:r>
          </a:p>
        </p:txBody>
      </p:sp>
    </p:spTree>
    <p:extLst>
      <p:ext uri="{BB962C8B-B14F-4D97-AF65-F5344CB8AC3E}">
        <p14:creationId xmlns:p14="http://schemas.microsoft.com/office/powerpoint/2010/main" val="2237988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8D3D7-314B-48C6-C24E-35D41CD809A9}"/>
              </a:ext>
            </a:extLst>
          </p:cNvPr>
          <p:cNvSpPr>
            <a:spLocks noGrp="1"/>
          </p:cNvSpPr>
          <p:nvPr>
            <p:ph type="title"/>
          </p:nvPr>
        </p:nvSpPr>
        <p:spPr/>
        <p:txBody>
          <a:bodyPr/>
          <a:lstStyle/>
          <a:p>
            <a:r>
              <a:rPr lang="en-US" dirty="0"/>
              <a:t>ADVOCACY</a:t>
            </a:r>
          </a:p>
        </p:txBody>
      </p:sp>
      <p:pic>
        <p:nvPicPr>
          <p:cNvPr id="4" name="Picture 3" descr="A group of people posing for a photo&#10;&#10;Description automatically generated">
            <a:extLst>
              <a:ext uri="{FF2B5EF4-FFF2-40B4-BE49-F238E27FC236}">
                <a16:creationId xmlns:a16="http://schemas.microsoft.com/office/drawing/2014/main" id="{7CD7A95D-9D37-5E24-EFA6-D1F36B7CF4AB}"/>
              </a:ext>
            </a:extLst>
          </p:cNvPr>
          <p:cNvPicPr>
            <a:picLocks noChangeAspect="1"/>
          </p:cNvPicPr>
          <p:nvPr/>
        </p:nvPicPr>
        <p:blipFill rotWithShape="1">
          <a:blip r:embed="rId3"/>
          <a:srcRect l="3264" r="8981" b="-4"/>
          <a:stretch/>
        </p:blipFill>
        <p:spPr>
          <a:xfrm>
            <a:off x="5624688"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8" name="Text Placeholder 2">
            <a:extLst>
              <a:ext uri="{FF2B5EF4-FFF2-40B4-BE49-F238E27FC236}">
                <a16:creationId xmlns:a16="http://schemas.microsoft.com/office/drawing/2014/main" id="{8848008E-BBA3-381E-6726-8CC2F5BF6A63}"/>
              </a:ext>
            </a:extLst>
          </p:cNvPr>
          <p:cNvSpPr>
            <a:spLocks noGrp="1"/>
          </p:cNvSpPr>
          <p:nvPr>
            <p:ph type="body" idx="1"/>
          </p:nvPr>
        </p:nvSpPr>
        <p:spPr>
          <a:xfrm>
            <a:off x="311700" y="1075525"/>
            <a:ext cx="8520600" cy="2976218"/>
          </a:xfrm>
        </p:spPr>
        <p:txBody>
          <a:bodyPr>
            <a:noAutofit/>
          </a:bodyPr>
          <a:lstStyle/>
          <a:p>
            <a:pPr marL="114300" indent="0">
              <a:lnSpc>
                <a:spcPts val="3760"/>
              </a:lnSpc>
              <a:spcAft>
                <a:spcPts val="600"/>
              </a:spcAft>
              <a:buNone/>
            </a:pPr>
            <a:r>
              <a:rPr lang="en-US" b="1" u="sng" dirty="0"/>
              <a:t>Apartheid-Free coalition</a:t>
            </a:r>
            <a:endParaRPr lang="en-US" b="1" dirty="0"/>
          </a:p>
          <a:p>
            <a:pPr marL="114300" indent="0">
              <a:lnSpc>
                <a:spcPts val="3760"/>
              </a:lnSpc>
              <a:spcAft>
                <a:spcPts val="600"/>
              </a:spcAft>
              <a:buNone/>
            </a:pPr>
            <a:r>
              <a:rPr lang="en-US" b="1" u="sng" dirty="0"/>
              <a:t>Americans for Justice in Palestine</a:t>
            </a:r>
          </a:p>
          <a:p>
            <a:pPr marL="114300" indent="0">
              <a:lnSpc>
                <a:spcPts val="3760"/>
              </a:lnSpc>
              <a:spcAft>
                <a:spcPts val="600"/>
              </a:spcAft>
              <a:buNone/>
            </a:pPr>
            <a:r>
              <a:rPr lang="en-US" b="1" u="sng" dirty="0"/>
              <a:t>Jewish Voice for Peace Action </a:t>
            </a:r>
          </a:p>
          <a:p>
            <a:pPr marL="114300" indent="0">
              <a:lnSpc>
                <a:spcPts val="3760"/>
              </a:lnSpc>
              <a:spcAft>
                <a:spcPts val="600"/>
              </a:spcAft>
              <a:buNone/>
            </a:pPr>
            <a:r>
              <a:rPr lang="en-US" b="1" u="sng" dirty="0"/>
              <a:t>No Way to Treat a Child</a:t>
            </a:r>
          </a:p>
        </p:txBody>
      </p:sp>
    </p:spTree>
    <p:extLst>
      <p:ext uri="{BB962C8B-B14F-4D97-AF65-F5344CB8AC3E}">
        <p14:creationId xmlns:p14="http://schemas.microsoft.com/office/powerpoint/2010/main" val="2644881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8D3D7-314B-48C6-C24E-35D41CD809A9}"/>
              </a:ext>
            </a:extLst>
          </p:cNvPr>
          <p:cNvSpPr>
            <a:spLocks noGrp="1"/>
          </p:cNvSpPr>
          <p:nvPr>
            <p:ph type="title"/>
          </p:nvPr>
        </p:nvSpPr>
        <p:spPr/>
        <p:txBody>
          <a:bodyPr/>
          <a:lstStyle/>
          <a:p>
            <a:r>
              <a:rPr lang="en-US" dirty="0"/>
              <a:t>ADVOCACY</a:t>
            </a:r>
          </a:p>
        </p:txBody>
      </p:sp>
      <p:pic>
        <p:nvPicPr>
          <p:cNvPr id="4" name="Picture 3" descr="A group of people posing for a photo&#10;&#10;Description automatically generated">
            <a:extLst>
              <a:ext uri="{FF2B5EF4-FFF2-40B4-BE49-F238E27FC236}">
                <a16:creationId xmlns:a16="http://schemas.microsoft.com/office/drawing/2014/main" id="{7CD7A95D-9D37-5E24-EFA6-D1F36B7CF4AB}"/>
              </a:ext>
            </a:extLst>
          </p:cNvPr>
          <p:cNvPicPr>
            <a:picLocks noChangeAspect="1"/>
          </p:cNvPicPr>
          <p:nvPr/>
        </p:nvPicPr>
        <p:blipFill rotWithShape="1">
          <a:blip r:embed="rId3"/>
          <a:srcRect l="3264" r="8981" b="-4"/>
          <a:stretch/>
        </p:blipFill>
        <p:spPr>
          <a:xfrm>
            <a:off x="5624688"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10" name="Text Placeholder 2">
            <a:extLst>
              <a:ext uri="{FF2B5EF4-FFF2-40B4-BE49-F238E27FC236}">
                <a16:creationId xmlns:a16="http://schemas.microsoft.com/office/drawing/2014/main" id="{BB5C4314-A9E6-F09F-94FB-7E66ED8A30DC}"/>
              </a:ext>
            </a:extLst>
          </p:cNvPr>
          <p:cNvSpPr>
            <a:spLocks noGrp="1"/>
          </p:cNvSpPr>
          <p:nvPr>
            <p:ph type="body" idx="1"/>
          </p:nvPr>
        </p:nvSpPr>
        <p:spPr>
          <a:xfrm>
            <a:off x="311700" y="1075525"/>
            <a:ext cx="8520600" cy="2976218"/>
          </a:xfrm>
        </p:spPr>
        <p:txBody>
          <a:bodyPr>
            <a:noAutofit/>
          </a:bodyPr>
          <a:lstStyle/>
          <a:p>
            <a:pPr marL="114300" indent="0">
              <a:lnSpc>
                <a:spcPts val="3760"/>
              </a:lnSpc>
              <a:spcAft>
                <a:spcPts val="600"/>
              </a:spcAft>
              <a:buNone/>
            </a:pPr>
            <a:r>
              <a:rPr lang="en-US" b="1" u="sng" dirty="0"/>
              <a:t>Apartheid-Free coalition</a:t>
            </a:r>
            <a:endParaRPr lang="en-US" b="1" dirty="0"/>
          </a:p>
          <a:p>
            <a:pPr marL="114300" indent="0">
              <a:lnSpc>
                <a:spcPts val="3760"/>
              </a:lnSpc>
              <a:spcAft>
                <a:spcPts val="600"/>
              </a:spcAft>
              <a:buNone/>
            </a:pPr>
            <a:r>
              <a:rPr lang="en-US" b="1" u="sng" dirty="0"/>
              <a:t>Americans for Justice in Palestine</a:t>
            </a:r>
          </a:p>
          <a:p>
            <a:pPr marL="114300" indent="0">
              <a:lnSpc>
                <a:spcPts val="3760"/>
              </a:lnSpc>
              <a:spcAft>
                <a:spcPts val="600"/>
              </a:spcAft>
              <a:buNone/>
            </a:pPr>
            <a:r>
              <a:rPr lang="en-US" b="1" u="sng" dirty="0"/>
              <a:t>Jewish Voice for Peace Action </a:t>
            </a:r>
          </a:p>
          <a:p>
            <a:pPr marL="114300" indent="0">
              <a:lnSpc>
                <a:spcPts val="3760"/>
              </a:lnSpc>
              <a:spcAft>
                <a:spcPts val="600"/>
              </a:spcAft>
              <a:buNone/>
            </a:pPr>
            <a:r>
              <a:rPr lang="en-US" b="1" u="sng" dirty="0"/>
              <a:t>No Way to Treat a Child</a:t>
            </a:r>
          </a:p>
          <a:p>
            <a:pPr marL="114300" indent="0">
              <a:lnSpc>
                <a:spcPts val="3760"/>
              </a:lnSpc>
              <a:spcAft>
                <a:spcPts val="600"/>
              </a:spcAft>
              <a:buNone/>
            </a:pPr>
            <a:r>
              <a:rPr lang="en-US" b="1" u="sng" dirty="0"/>
              <a:t>US Campaign for Palestinian Rights</a:t>
            </a:r>
          </a:p>
        </p:txBody>
      </p:sp>
    </p:spTree>
    <p:extLst>
      <p:ext uri="{BB962C8B-B14F-4D97-AF65-F5344CB8AC3E}">
        <p14:creationId xmlns:p14="http://schemas.microsoft.com/office/powerpoint/2010/main" val="828063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34F8E-B2D9-649C-A4CA-93A4F658DC3C}"/>
              </a:ext>
            </a:extLst>
          </p:cNvPr>
          <p:cNvSpPr>
            <a:spLocks noGrp="1"/>
          </p:cNvSpPr>
          <p:nvPr>
            <p:ph type="title"/>
          </p:nvPr>
        </p:nvSpPr>
        <p:spPr>
          <a:xfrm>
            <a:off x="311700" y="36988"/>
            <a:ext cx="8520600" cy="931042"/>
          </a:xfrm>
        </p:spPr>
        <p:txBody>
          <a:bodyPr/>
          <a:lstStyle/>
          <a:p>
            <a:r>
              <a:rPr lang="en-US" dirty="0"/>
              <a:t>ECONOMIC ACTIVISM</a:t>
            </a:r>
          </a:p>
        </p:txBody>
      </p:sp>
      <p:pic>
        <p:nvPicPr>
          <p:cNvPr id="4" name="Picture 3" descr="A black and green text&#10;&#10;Description automatically generated">
            <a:extLst>
              <a:ext uri="{FF2B5EF4-FFF2-40B4-BE49-F238E27FC236}">
                <a16:creationId xmlns:a16="http://schemas.microsoft.com/office/drawing/2014/main" id="{54646A10-2740-365F-6FEA-24ABBD200749}"/>
              </a:ext>
            </a:extLst>
          </p:cNvPr>
          <p:cNvPicPr>
            <a:picLocks noChangeAspect="1"/>
          </p:cNvPicPr>
          <p:nvPr/>
        </p:nvPicPr>
        <p:blipFill rotWithShape="1">
          <a:blip r:embed="rId3"/>
          <a:srcRect l="-5901" r="5901"/>
          <a:stretch/>
        </p:blipFill>
        <p:spPr>
          <a:xfrm>
            <a:off x="2090057" y="1017725"/>
            <a:ext cx="4484278" cy="14103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052552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34F8E-B2D9-649C-A4CA-93A4F658DC3C}"/>
              </a:ext>
            </a:extLst>
          </p:cNvPr>
          <p:cNvSpPr>
            <a:spLocks noGrp="1"/>
          </p:cNvSpPr>
          <p:nvPr>
            <p:ph type="title"/>
          </p:nvPr>
        </p:nvSpPr>
        <p:spPr>
          <a:xfrm>
            <a:off x="311700" y="36988"/>
            <a:ext cx="8520600" cy="931042"/>
          </a:xfrm>
        </p:spPr>
        <p:txBody>
          <a:bodyPr/>
          <a:lstStyle/>
          <a:p>
            <a:r>
              <a:rPr lang="en-US" dirty="0"/>
              <a:t>ECONOMIC ACTIVISM</a:t>
            </a:r>
          </a:p>
        </p:txBody>
      </p:sp>
      <p:pic>
        <p:nvPicPr>
          <p:cNvPr id="10" name="Picture 9" descr="A poster with black text and people&#10;&#10;Description automatically generated">
            <a:extLst>
              <a:ext uri="{FF2B5EF4-FFF2-40B4-BE49-F238E27FC236}">
                <a16:creationId xmlns:a16="http://schemas.microsoft.com/office/drawing/2014/main" id="{740F1BC5-6269-B771-D5BD-81C91F10636D}"/>
              </a:ext>
            </a:extLst>
          </p:cNvPr>
          <p:cNvPicPr>
            <a:picLocks noChangeAspect="1"/>
          </p:cNvPicPr>
          <p:nvPr/>
        </p:nvPicPr>
        <p:blipFill rotWithShape="1">
          <a:blip r:embed="rId3"/>
          <a:srcRect t="-68" r="-1700" b="-1344"/>
          <a:stretch/>
        </p:blipFill>
        <p:spPr>
          <a:xfrm>
            <a:off x="6200184" y="961374"/>
            <a:ext cx="2726870" cy="322075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Picture 3" descr="A black and green text&#10;&#10;Description automatically generated">
            <a:extLst>
              <a:ext uri="{FF2B5EF4-FFF2-40B4-BE49-F238E27FC236}">
                <a16:creationId xmlns:a16="http://schemas.microsoft.com/office/drawing/2014/main" id="{54646A10-2740-365F-6FEA-24ABBD200749}"/>
              </a:ext>
            </a:extLst>
          </p:cNvPr>
          <p:cNvPicPr>
            <a:picLocks noChangeAspect="1"/>
          </p:cNvPicPr>
          <p:nvPr/>
        </p:nvPicPr>
        <p:blipFill rotWithShape="1">
          <a:blip r:embed="rId4"/>
          <a:srcRect l="-5901" r="5901"/>
          <a:stretch/>
        </p:blipFill>
        <p:spPr>
          <a:xfrm>
            <a:off x="2090057" y="1017725"/>
            <a:ext cx="4484278" cy="14103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33304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34F8E-B2D9-649C-A4CA-93A4F658DC3C}"/>
              </a:ext>
            </a:extLst>
          </p:cNvPr>
          <p:cNvSpPr>
            <a:spLocks noGrp="1"/>
          </p:cNvSpPr>
          <p:nvPr>
            <p:ph type="title"/>
          </p:nvPr>
        </p:nvSpPr>
        <p:spPr>
          <a:xfrm>
            <a:off x="311700" y="36988"/>
            <a:ext cx="8520600" cy="931042"/>
          </a:xfrm>
        </p:spPr>
        <p:txBody>
          <a:bodyPr/>
          <a:lstStyle/>
          <a:p>
            <a:r>
              <a:rPr lang="en-US" dirty="0"/>
              <a:t>ECONOMIC ACTIVISM</a:t>
            </a:r>
          </a:p>
        </p:txBody>
      </p:sp>
      <p:pic>
        <p:nvPicPr>
          <p:cNvPr id="10" name="Picture 9" descr="A poster with black text and people&#10;&#10;Description automatically generated">
            <a:extLst>
              <a:ext uri="{FF2B5EF4-FFF2-40B4-BE49-F238E27FC236}">
                <a16:creationId xmlns:a16="http://schemas.microsoft.com/office/drawing/2014/main" id="{740F1BC5-6269-B771-D5BD-81C91F10636D}"/>
              </a:ext>
            </a:extLst>
          </p:cNvPr>
          <p:cNvPicPr>
            <a:picLocks noChangeAspect="1"/>
          </p:cNvPicPr>
          <p:nvPr/>
        </p:nvPicPr>
        <p:blipFill rotWithShape="1">
          <a:blip r:embed="rId3"/>
          <a:srcRect t="-68" r="-1700" b="-1344"/>
          <a:stretch/>
        </p:blipFill>
        <p:spPr>
          <a:xfrm>
            <a:off x="6200184" y="961374"/>
            <a:ext cx="2726870" cy="322075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Picture 3" descr="A black and green text&#10;&#10;Description automatically generated">
            <a:extLst>
              <a:ext uri="{FF2B5EF4-FFF2-40B4-BE49-F238E27FC236}">
                <a16:creationId xmlns:a16="http://schemas.microsoft.com/office/drawing/2014/main" id="{54646A10-2740-365F-6FEA-24ABBD200749}"/>
              </a:ext>
            </a:extLst>
          </p:cNvPr>
          <p:cNvPicPr>
            <a:picLocks noChangeAspect="1"/>
          </p:cNvPicPr>
          <p:nvPr/>
        </p:nvPicPr>
        <p:blipFill rotWithShape="1">
          <a:blip r:embed="rId4"/>
          <a:srcRect l="-5901" r="5901"/>
          <a:stretch/>
        </p:blipFill>
        <p:spPr>
          <a:xfrm>
            <a:off x="2090057" y="1017725"/>
            <a:ext cx="4484278" cy="14103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a:extLst>
              <a:ext uri="{FF2B5EF4-FFF2-40B4-BE49-F238E27FC236}">
                <a16:creationId xmlns:a16="http://schemas.microsoft.com/office/drawing/2014/main" id="{F5B9B49D-4FA0-21C8-2C67-296E5B329914}"/>
              </a:ext>
            </a:extLst>
          </p:cNvPr>
          <p:cNvPicPr>
            <a:picLocks noChangeAspect="1"/>
          </p:cNvPicPr>
          <p:nvPr/>
        </p:nvPicPr>
        <p:blipFill>
          <a:blip r:embed="rId5"/>
          <a:stretch>
            <a:fillRect/>
          </a:stretch>
        </p:blipFill>
        <p:spPr>
          <a:xfrm>
            <a:off x="276577" y="1610616"/>
            <a:ext cx="2209706" cy="2209706"/>
          </a:xfrm>
          <a:prstGeom prst="rect">
            <a:avLst/>
          </a:prstGeom>
        </p:spPr>
      </p:pic>
    </p:spTree>
    <p:extLst>
      <p:ext uri="{BB962C8B-B14F-4D97-AF65-F5344CB8AC3E}">
        <p14:creationId xmlns:p14="http://schemas.microsoft.com/office/powerpoint/2010/main" val="31989446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34F8E-B2D9-649C-A4CA-93A4F658DC3C}"/>
              </a:ext>
            </a:extLst>
          </p:cNvPr>
          <p:cNvSpPr>
            <a:spLocks noGrp="1"/>
          </p:cNvSpPr>
          <p:nvPr>
            <p:ph type="title"/>
          </p:nvPr>
        </p:nvSpPr>
        <p:spPr>
          <a:xfrm>
            <a:off x="311700" y="36988"/>
            <a:ext cx="8520600" cy="931042"/>
          </a:xfrm>
        </p:spPr>
        <p:txBody>
          <a:bodyPr/>
          <a:lstStyle/>
          <a:p>
            <a:r>
              <a:rPr lang="en-US" dirty="0"/>
              <a:t>ECONOMIC ACTIVISM</a:t>
            </a:r>
          </a:p>
        </p:txBody>
      </p:sp>
      <p:pic>
        <p:nvPicPr>
          <p:cNvPr id="8" name="Picture 7" descr="A green and blue text&#10;&#10;Description automatically generated">
            <a:extLst>
              <a:ext uri="{FF2B5EF4-FFF2-40B4-BE49-F238E27FC236}">
                <a16:creationId xmlns:a16="http://schemas.microsoft.com/office/drawing/2014/main" id="{ACF4EAFA-882E-9345-AFCB-C37525F96C5D}"/>
              </a:ext>
            </a:extLst>
          </p:cNvPr>
          <p:cNvPicPr>
            <a:picLocks noChangeAspect="1"/>
          </p:cNvPicPr>
          <p:nvPr/>
        </p:nvPicPr>
        <p:blipFill rotWithShape="1">
          <a:blip r:embed="rId3"/>
          <a:srcRect l="1372" r="-1372"/>
          <a:stretch/>
        </p:blipFill>
        <p:spPr>
          <a:xfrm>
            <a:off x="2486283" y="2618545"/>
            <a:ext cx="3952846" cy="152867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0" name="Picture 9" descr="A poster with black text and people&#10;&#10;Description automatically generated">
            <a:extLst>
              <a:ext uri="{FF2B5EF4-FFF2-40B4-BE49-F238E27FC236}">
                <a16:creationId xmlns:a16="http://schemas.microsoft.com/office/drawing/2014/main" id="{740F1BC5-6269-B771-D5BD-81C91F10636D}"/>
              </a:ext>
            </a:extLst>
          </p:cNvPr>
          <p:cNvPicPr>
            <a:picLocks noChangeAspect="1"/>
          </p:cNvPicPr>
          <p:nvPr/>
        </p:nvPicPr>
        <p:blipFill rotWithShape="1">
          <a:blip r:embed="rId4"/>
          <a:srcRect t="-68" r="-1700" b="-1344"/>
          <a:stretch/>
        </p:blipFill>
        <p:spPr>
          <a:xfrm>
            <a:off x="6200184" y="961374"/>
            <a:ext cx="2726870" cy="322075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Picture 3" descr="A black and green text&#10;&#10;Description automatically generated">
            <a:extLst>
              <a:ext uri="{FF2B5EF4-FFF2-40B4-BE49-F238E27FC236}">
                <a16:creationId xmlns:a16="http://schemas.microsoft.com/office/drawing/2014/main" id="{54646A10-2740-365F-6FEA-24ABBD200749}"/>
              </a:ext>
            </a:extLst>
          </p:cNvPr>
          <p:cNvPicPr>
            <a:picLocks noChangeAspect="1"/>
          </p:cNvPicPr>
          <p:nvPr/>
        </p:nvPicPr>
        <p:blipFill rotWithShape="1">
          <a:blip r:embed="rId5"/>
          <a:srcRect l="-5901" r="5901"/>
          <a:stretch/>
        </p:blipFill>
        <p:spPr>
          <a:xfrm>
            <a:off x="2090057" y="1017725"/>
            <a:ext cx="4484278" cy="14103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a:extLst>
              <a:ext uri="{FF2B5EF4-FFF2-40B4-BE49-F238E27FC236}">
                <a16:creationId xmlns:a16="http://schemas.microsoft.com/office/drawing/2014/main" id="{F5B9B49D-4FA0-21C8-2C67-296E5B329914}"/>
              </a:ext>
            </a:extLst>
          </p:cNvPr>
          <p:cNvPicPr>
            <a:picLocks noChangeAspect="1"/>
          </p:cNvPicPr>
          <p:nvPr/>
        </p:nvPicPr>
        <p:blipFill>
          <a:blip r:embed="rId6"/>
          <a:stretch>
            <a:fillRect/>
          </a:stretch>
        </p:blipFill>
        <p:spPr>
          <a:xfrm>
            <a:off x="276577" y="1610616"/>
            <a:ext cx="2209706" cy="2209706"/>
          </a:xfrm>
          <a:prstGeom prst="rect">
            <a:avLst/>
          </a:prstGeom>
        </p:spPr>
      </p:pic>
    </p:spTree>
    <p:extLst>
      <p:ext uri="{BB962C8B-B14F-4D97-AF65-F5344CB8AC3E}">
        <p14:creationId xmlns:p14="http://schemas.microsoft.com/office/powerpoint/2010/main" val="31580683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6A40-8C58-5CEC-3A9F-5EB50CC13B5E}"/>
              </a:ext>
            </a:extLst>
          </p:cNvPr>
          <p:cNvSpPr>
            <a:spLocks noGrp="1"/>
          </p:cNvSpPr>
          <p:nvPr>
            <p:ph type="title"/>
          </p:nvPr>
        </p:nvSpPr>
        <p:spPr>
          <a:xfrm>
            <a:off x="311700" y="221433"/>
            <a:ext cx="4771288" cy="931042"/>
          </a:xfrm>
        </p:spPr>
        <p:txBody>
          <a:bodyPr>
            <a:normAutofit fontScale="90000"/>
          </a:bodyPr>
          <a:lstStyle/>
          <a:p>
            <a:r>
              <a:rPr lang="en-US" sz="4000" b="1" dirty="0">
                <a:solidFill>
                  <a:schemeClr val="accent2"/>
                </a:solidFill>
              </a:rPr>
              <a:t>JOIN THE GROWING NUMBER OF SIGNERS!</a:t>
            </a:r>
            <a:endParaRPr lang="en-US" sz="4000" dirty="0">
              <a:solidFill>
                <a:schemeClr val="accent2"/>
              </a:solidFill>
            </a:endParaRPr>
          </a:p>
        </p:txBody>
      </p:sp>
      <p:pic>
        <p:nvPicPr>
          <p:cNvPr id="5" name="Picture 4">
            <a:extLst>
              <a:ext uri="{FF2B5EF4-FFF2-40B4-BE49-F238E27FC236}">
                <a16:creationId xmlns:a16="http://schemas.microsoft.com/office/drawing/2014/main" id="{51554D3F-183A-12B8-9399-CB4E5EAC05DA}"/>
              </a:ext>
            </a:extLst>
          </p:cNvPr>
          <p:cNvPicPr>
            <a:picLocks noChangeAspect="1"/>
          </p:cNvPicPr>
          <p:nvPr/>
        </p:nvPicPr>
        <p:blipFill rotWithShape="1">
          <a:blip r:embed="rId3"/>
          <a:srcRect l="24434" r="24434" b="13377"/>
          <a:stretch/>
        </p:blipFill>
        <p:spPr>
          <a:xfrm>
            <a:off x="5199103" y="0"/>
            <a:ext cx="3944897" cy="4455459"/>
          </a:xfrm>
          <a:prstGeom prst="rect">
            <a:avLst/>
          </a:prstGeom>
        </p:spPr>
      </p:pic>
      <p:sp>
        <p:nvSpPr>
          <p:cNvPr id="7" name="Text Placeholder 2">
            <a:extLst>
              <a:ext uri="{FF2B5EF4-FFF2-40B4-BE49-F238E27FC236}">
                <a16:creationId xmlns:a16="http://schemas.microsoft.com/office/drawing/2014/main" id="{982C36AA-9975-5F77-6CA5-08EE7515FE00}"/>
              </a:ext>
            </a:extLst>
          </p:cNvPr>
          <p:cNvSpPr>
            <a:spLocks noGrp="1"/>
          </p:cNvSpPr>
          <p:nvPr>
            <p:ph type="body" idx="1"/>
          </p:nvPr>
        </p:nvSpPr>
        <p:spPr>
          <a:xfrm>
            <a:off x="168263" y="1385556"/>
            <a:ext cx="4771287" cy="1465219"/>
          </a:xfrm>
        </p:spPr>
        <p:txBody>
          <a:bodyPr>
            <a:normAutofit/>
          </a:bodyPr>
          <a:lstStyle/>
          <a:p>
            <a:pPr>
              <a:lnSpc>
                <a:spcPct val="100000"/>
              </a:lnSpc>
              <a:spcBef>
                <a:spcPts val="600"/>
              </a:spcBef>
              <a:buClr>
                <a:schemeClr val="bg1"/>
              </a:buClr>
            </a:pPr>
            <a:r>
              <a:rPr lang="en-US" sz="2600" dirty="0">
                <a:solidFill>
                  <a:schemeClr val="bg1"/>
                </a:solidFill>
              </a:rPr>
              <a:t>Over 335 organizations have taken the pledge!</a:t>
            </a:r>
          </a:p>
        </p:txBody>
      </p:sp>
    </p:spTree>
    <p:extLst>
      <p:ext uri="{BB962C8B-B14F-4D97-AF65-F5344CB8AC3E}">
        <p14:creationId xmlns:p14="http://schemas.microsoft.com/office/powerpoint/2010/main" val="4260429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6A40-8C58-5CEC-3A9F-5EB50CC13B5E}"/>
              </a:ext>
            </a:extLst>
          </p:cNvPr>
          <p:cNvSpPr>
            <a:spLocks noGrp="1"/>
          </p:cNvSpPr>
          <p:nvPr>
            <p:ph type="title"/>
          </p:nvPr>
        </p:nvSpPr>
        <p:spPr>
          <a:xfrm>
            <a:off x="311700" y="221433"/>
            <a:ext cx="4771288" cy="931042"/>
          </a:xfrm>
        </p:spPr>
        <p:txBody>
          <a:bodyPr>
            <a:normAutofit fontScale="90000"/>
          </a:bodyPr>
          <a:lstStyle/>
          <a:p>
            <a:r>
              <a:rPr lang="en-US" sz="4000" b="1" dirty="0">
                <a:solidFill>
                  <a:schemeClr val="accent2"/>
                </a:solidFill>
              </a:rPr>
              <a:t>JOIN THE GROWING NUMBER OF SIGNERS!</a:t>
            </a:r>
            <a:endParaRPr lang="en-US" sz="4000" dirty="0">
              <a:solidFill>
                <a:schemeClr val="accent2"/>
              </a:solidFill>
            </a:endParaRPr>
          </a:p>
        </p:txBody>
      </p:sp>
      <p:sp>
        <p:nvSpPr>
          <p:cNvPr id="3" name="Text Placeholder 2">
            <a:extLst>
              <a:ext uri="{FF2B5EF4-FFF2-40B4-BE49-F238E27FC236}">
                <a16:creationId xmlns:a16="http://schemas.microsoft.com/office/drawing/2014/main" id="{BF0C209C-082B-A8FE-33F4-07A3BB396FE4}"/>
              </a:ext>
            </a:extLst>
          </p:cNvPr>
          <p:cNvSpPr>
            <a:spLocks noGrp="1"/>
          </p:cNvSpPr>
          <p:nvPr>
            <p:ph type="body" idx="1"/>
          </p:nvPr>
        </p:nvSpPr>
        <p:spPr>
          <a:xfrm>
            <a:off x="168263" y="1385556"/>
            <a:ext cx="4771287" cy="2993700"/>
          </a:xfrm>
        </p:spPr>
        <p:txBody>
          <a:bodyPr>
            <a:normAutofit fontScale="92500"/>
          </a:bodyPr>
          <a:lstStyle/>
          <a:p>
            <a:pPr>
              <a:lnSpc>
                <a:spcPct val="100000"/>
              </a:lnSpc>
              <a:spcBef>
                <a:spcPts val="600"/>
              </a:spcBef>
              <a:buClr>
                <a:schemeClr val="bg1"/>
              </a:buClr>
            </a:pPr>
            <a:r>
              <a:rPr lang="en-US" sz="2800" dirty="0">
                <a:solidFill>
                  <a:schemeClr val="bg1"/>
                </a:solidFill>
                <a:latin typeface="MuktaMahee Regular" panose="020B0000000000000000" pitchFamily="34" charset="77"/>
                <a:cs typeface="MuktaMahee Regular" panose="020B0000000000000000" pitchFamily="34" charset="77"/>
              </a:rPr>
              <a:t>Over </a:t>
            </a:r>
            <a:r>
              <a:rPr lang="en-US" dirty="0">
                <a:solidFill>
                  <a:schemeClr val="bg1"/>
                </a:solidFill>
                <a:latin typeface="MuktaMahee Regular" panose="020B0000000000000000" pitchFamily="34" charset="77"/>
                <a:cs typeface="MuktaMahee Regular" panose="020B0000000000000000" pitchFamily="34" charset="77"/>
              </a:rPr>
              <a:t>335</a:t>
            </a:r>
            <a:r>
              <a:rPr lang="en-US" sz="2800" dirty="0">
                <a:solidFill>
                  <a:schemeClr val="bg1"/>
                </a:solidFill>
                <a:latin typeface="MuktaMahee Regular" panose="020B0000000000000000" pitchFamily="34" charset="77"/>
                <a:cs typeface="MuktaMahee Regular" panose="020B0000000000000000" pitchFamily="34" charset="77"/>
              </a:rPr>
              <a:t> organizations have taken the pledge!</a:t>
            </a:r>
          </a:p>
          <a:p>
            <a:pPr>
              <a:lnSpc>
                <a:spcPct val="100000"/>
              </a:lnSpc>
              <a:spcBef>
                <a:spcPts val="600"/>
              </a:spcBef>
              <a:buClr>
                <a:schemeClr val="bg1"/>
              </a:buClr>
            </a:pPr>
            <a:r>
              <a:rPr lang="en-US" sz="2800" dirty="0">
                <a:solidFill>
                  <a:schemeClr val="bg1"/>
                </a:solidFill>
              </a:rPr>
              <a:t>Signers include </a:t>
            </a:r>
            <a:r>
              <a:rPr lang="en-US" sz="2800" u="sng" dirty="0">
                <a:solidFill>
                  <a:schemeClr val="bg1"/>
                </a:solidFill>
              </a:rPr>
              <a:t>Buddhist</a:t>
            </a:r>
            <a:r>
              <a:rPr lang="en-US" sz="2800" dirty="0">
                <a:solidFill>
                  <a:schemeClr val="bg1"/>
                </a:solidFill>
              </a:rPr>
              <a:t>, </a:t>
            </a:r>
            <a:r>
              <a:rPr lang="en-US" sz="2800" u="sng" dirty="0">
                <a:solidFill>
                  <a:schemeClr val="bg1"/>
                </a:solidFill>
              </a:rPr>
              <a:t>Christian</a:t>
            </a:r>
            <a:r>
              <a:rPr lang="en-US" sz="2800" dirty="0">
                <a:solidFill>
                  <a:schemeClr val="bg1"/>
                </a:solidFill>
              </a:rPr>
              <a:t>, </a:t>
            </a:r>
            <a:r>
              <a:rPr lang="en-US" sz="2800" u="sng" dirty="0">
                <a:solidFill>
                  <a:schemeClr val="bg1"/>
                </a:solidFill>
              </a:rPr>
              <a:t>Jewish</a:t>
            </a:r>
            <a:r>
              <a:rPr lang="en-US" sz="2800" dirty="0">
                <a:solidFill>
                  <a:schemeClr val="bg1"/>
                </a:solidFill>
              </a:rPr>
              <a:t>, </a:t>
            </a:r>
            <a:r>
              <a:rPr lang="en-US" sz="2800" u="sng" dirty="0">
                <a:solidFill>
                  <a:schemeClr val="bg1"/>
                </a:solidFill>
              </a:rPr>
              <a:t>Muslim</a:t>
            </a:r>
            <a:r>
              <a:rPr lang="en-US" sz="2800" dirty="0">
                <a:solidFill>
                  <a:schemeClr val="bg1"/>
                </a:solidFill>
              </a:rPr>
              <a:t>, and </a:t>
            </a:r>
            <a:r>
              <a:rPr lang="en-US" u="sng" dirty="0">
                <a:solidFill>
                  <a:schemeClr val="bg1"/>
                </a:solidFill>
              </a:rPr>
              <a:t>I</a:t>
            </a:r>
            <a:r>
              <a:rPr lang="en-US" sz="2800" u="sng" dirty="0">
                <a:solidFill>
                  <a:schemeClr val="bg1"/>
                </a:solidFill>
              </a:rPr>
              <a:t>nterfaith </a:t>
            </a:r>
            <a:r>
              <a:rPr lang="en-US" sz="2800" dirty="0">
                <a:solidFill>
                  <a:schemeClr val="bg1"/>
                </a:solidFill>
              </a:rPr>
              <a:t>congregations and organizations</a:t>
            </a:r>
          </a:p>
        </p:txBody>
      </p:sp>
      <p:pic>
        <p:nvPicPr>
          <p:cNvPr id="5" name="Picture 4">
            <a:extLst>
              <a:ext uri="{FF2B5EF4-FFF2-40B4-BE49-F238E27FC236}">
                <a16:creationId xmlns:a16="http://schemas.microsoft.com/office/drawing/2014/main" id="{51554D3F-183A-12B8-9399-CB4E5EAC05DA}"/>
              </a:ext>
            </a:extLst>
          </p:cNvPr>
          <p:cNvPicPr>
            <a:picLocks noChangeAspect="1"/>
          </p:cNvPicPr>
          <p:nvPr/>
        </p:nvPicPr>
        <p:blipFill rotWithShape="1">
          <a:blip r:embed="rId3"/>
          <a:srcRect l="24434" r="24434" b="13377"/>
          <a:stretch/>
        </p:blipFill>
        <p:spPr>
          <a:xfrm>
            <a:off x="5199103" y="0"/>
            <a:ext cx="3944897" cy="4455459"/>
          </a:xfrm>
          <a:prstGeom prst="rect">
            <a:avLst/>
          </a:prstGeom>
        </p:spPr>
      </p:pic>
    </p:spTree>
    <p:extLst>
      <p:ext uri="{BB962C8B-B14F-4D97-AF65-F5344CB8AC3E}">
        <p14:creationId xmlns:p14="http://schemas.microsoft.com/office/powerpoint/2010/main" val="848993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person, holding, outdoor, hand&#10;&#10;Description automatically generated">
            <a:extLst>
              <a:ext uri="{FF2B5EF4-FFF2-40B4-BE49-F238E27FC236}">
                <a16:creationId xmlns:a16="http://schemas.microsoft.com/office/drawing/2014/main" id="{90BEF80A-8D3F-BA82-3E49-937D31FE5D11}"/>
              </a:ext>
            </a:extLst>
          </p:cNvPr>
          <p:cNvPicPr>
            <a:picLocks noChangeAspect="1"/>
          </p:cNvPicPr>
          <p:nvPr/>
        </p:nvPicPr>
        <p:blipFill rotWithShape="1">
          <a:blip r:embed="rId3"/>
          <a:srcRect l="32045" t="1" r="2" b="1"/>
          <a:stretch/>
        </p:blipFill>
        <p:spPr>
          <a:xfrm>
            <a:off x="5199103" y="10"/>
            <a:ext cx="3944897" cy="4455449"/>
          </a:xfrm>
          <a:prstGeom prst="rect">
            <a:avLst/>
          </a:prstGeom>
        </p:spPr>
      </p:pic>
      <p:sp>
        <p:nvSpPr>
          <p:cNvPr id="2" name="Title 1">
            <a:extLst>
              <a:ext uri="{FF2B5EF4-FFF2-40B4-BE49-F238E27FC236}">
                <a16:creationId xmlns:a16="http://schemas.microsoft.com/office/drawing/2014/main" id="{F2726A40-8C58-5CEC-3A9F-5EB50CC13B5E}"/>
              </a:ext>
            </a:extLst>
          </p:cNvPr>
          <p:cNvSpPr>
            <a:spLocks noGrp="1"/>
          </p:cNvSpPr>
          <p:nvPr>
            <p:ph type="title"/>
          </p:nvPr>
        </p:nvSpPr>
        <p:spPr>
          <a:xfrm>
            <a:off x="311700" y="221433"/>
            <a:ext cx="4771288" cy="931042"/>
          </a:xfrm>
        </p:spPr>
        <p:txBody>
          <a:bodyPr>
            <a:normAutofit/>
          </a:bodyPr>
          <a:lstStyle/>
          <a:p>
            <a:r>
              <a:rPr lang="en-US" sz="4000" dirty="0">
                <a:solidFill>
                  <a:schemeClr val="accent2"/>
                </a:solidFill>
              </a:rPr>
              <a:t>3 Decisive Conditions</a:t>
            </a:r>
          </a:p>
        </p:txBody>
      </p:sp>
      <p:sp>
        <p:nvSpPr>
          <p:cNvPr id="3" name="Text Placeholder 2">
            <a:extLst>
              <a:ext uri="{FF2B5EF4-FFF2-40B4-BE49-F238E27FC236}">
                <a16:creationId xmlns:a16="http://schemas.microsoft.com/office/drawing/2014/main" id="{BF0C209C-082B-A8FE-33F4-07A3BB396FE4}"/>
              </a:ext>
            </a:extLst>
          </p:cNvPr>
          <p:cNvSpPr>
            <a:spLocks noGrp="1"/>
          </p:cNvSpPr>
          <p:nvPr>
            <p:ph type="body" idx="1"/>
          </p:nvPr>
        </p:nvSpPr>
        <p:spPr>
          <a:xfrm>
            <a:off x="195585" y="926085"/>
            <a:ext cx="4771287" cy="3446928"/>
          </a:xfrm>
        </p:spPr>
        <p:txBody>
          <a:bodyPr>
            <a:noAutofit/>
          </a:bodyPr>
          <a:lstStyle/>
          <a:p>
            <a:pPr>
              <a:lnSpc>
                <a:spcPct val="100000"/>
              </a:lnSpc>
              <a:spcAft>
                <a:spcPts val="1200"/>
              </a:spcAft>
            </a:pPr>
            <a:r>
              <a:rPr lang="en-US" sz="2500" dirty="0">
                <a:solidFill>
                  <a:schemeClr val="bg1"/>
                </a:solidFill>
                <a:latin typeface="MuktaMahee Regular" panose="020B0000000000000000" pitchFamily="34" charset="77"/>
                <a:cs typeface="MuktaMahee Regular" panose="020B0000000000000000" pitchFamily="34" charset="77"/>
              </a:rPr>
              <a:t>Intent to maintain </a:t>
            </a:r>
            <a:r>
              <a:rPr lang="en-US" sz="2500" u="sng" dirty="0">
                <a:solidFill>
                  <a:schemeClr val="bg1"/>
                </a:solidFill>
                <a:latin typeface="MuktaMahee Regular" panose="020B0000000000000000" pitchFamily="34" charset="77"/>
                <a:cs typeface="MuktaMahee Regular" panose="020B0000000000000000" pitchFamily="34" charset="77"/>
              </a:rPr>
              <a:t>domination</a:t>
            </a:r>
            <a:r>
              <a:rPr lang="en-US" sz="2500" dirty="0">
                <a:solidFill>
                  <a:schemeClr val="bg1"/>
                </a:solidFill>
                <a:latin typeface="MuktaMahee Regular" panose="020B0000000000000000" pitchFamily="34" charset="77"/>
                <a:cs typeface="MuktaMahee Regular" panose="020B0000000000000000" pitchFamily="34" charset="77"/>
              </a:rPr>
              <a:t> by one racial group over another (based on race, creed, or ethnicity)</a:t>
            </a:r>
          </a:p>
        </p:txBody>
      </p:sp>
    </p:spTree>
    <p:extLst>
      <p:ext uri="{BB962C8B-B14F-4D97-AF65-F5344CB8AC3E}">
        <p14:creationId xmlns:p14="http://schemas.microsoft.com/office/powerpoint/2010/main" val="31568910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6A40-8C58-5CEC-3A9F-5EB50CC13B5E}"/>
              </a:ext>
            </a:extLst>
          </p:cNvPr>
          <p:cNvSpPr>
            <a:spLocks noGrp="1"/>
          </p:cNvSpPr>
          <p:nvPr>
            <p:ph type="title"/>
          </p:nvPr>
        </p:nvSpPr>
        <p:spPr>
          <a:xfrm>
            <a:off x="311700" y="221433"/>
            <a:ext cx="4771288" cy="931042"/>
          </a:xfrm>
        </p:spPr>
        <p:txBody>
          <a:bodyPr>
            <a:normAutofit fontScale="90000"/>
          </a:bodyPr>
          <a:lstStyle/>
          <a:p>
            <a:r>
              <a:rPr lang="en-US" sz="4000" b="1" dirty="0">
                <a:solidFill>
                  <a:schemeClr val="accent2"/>
                </a:solidFill>
              </a:rPr>
              <a:t>JOIN THE GROWING NUMBER OF SIGNERS!</a:t>
            </a:r>
            <a:endParaRPr lang="en-US" sz="4000" dirty="0">
              <a:solidFill>
                <a:schemeClr val="accent2"/>
              </a:solidFill>
            </a:endParaRPr>
          </a:p>
        </p:txBody>
      </p:sp>
      <p:sp>
        <p:nvSpPr>
          <p:cNvPr id="3" name="Text Placeholder 2">
            <a:extLst>
              <a:ext uri="{FF2B5EF4-FFF2-40B4-BE49-F238E27FC236}">
                <a16:creationId xmlns:a16="http://schemas.microsoft.com/office/drawing/2014/main" id="{BF0C209C-082B-A8FE-33F4-07A3BB396FE4}"/>
              </a:ext>
            </a:extLst>
          </p:cNvPr>
          <p:cNvSpPr>
            <a:spLocks noGrp="1"/>
          </p:cNvSpPr>
          <p:nvPr>
            <p:ph type="body" idx="1"/>
          </p:nvPr>
        </p:nvSpPr>
        <p:spPr>
          <a:xfrm>
            <a:off x="168263" y="1385556"/>
            <a:ext cx="4771287" cy="2993700"/>
          </a:xfrm>
        </p:spPr>
        <p:txBody>
          <a:bodyPr>
            <a:normAutofit fontScale="92500" lnSpcReduction="20000"/>
          </a:bodyPr>
          <a:lstStyle/>
          <a:p>
            <a:pPr>
              <a:lnSpc>
                <a:spcPct val="100000"/>
              </a:lnSpc>
              <a:spcBef>
                <a:spcPts val="600"/>
              </a:spcBef>
              <a:buClr>
                <a:schemeClr val="bg1"/>
              </a:buClr>
            </a:pPr>
            <a:r>
              <a:rPr lang="en-US" sz="2800" dirty="0">
                <a:solidFill>
                  <a:schemeClr val="bg1"/>
                </a:solidFill>
                <a:latin typeface="MuktaMahee Regular" panose="020B0000000000000000" pitchFamily="34" charset="77"/>
                <a:cs typeface="MuktaMahee Regular" panose="020B0000000000000000" pitchFamily="34" charset="77"/>
              </a:rPr>
              <a:t>Over </a:t>
            </a:r>
            <a:r>
              <a:rPr lang="en-US" dirty="0">
                <a:solidFill>
                  <a:schemeClr val="bg1"/>
                </a:solidFill>
                <a:latin typeface="MuktaMahee Regular" panose="020B0000000000000000" pitchFamily="34" charset="77"/>
                <a:cs typeface="MuktaMahee Regular" panose="020B0000000000000000" pitchFamily="34" charset="77"/>
              </a:rPr>
              <a:t>335</a:t>
            </a:r>
            <a:r>
              <a:rPr lang="en-US" sz="2800" dirty="0">
                <a:solidFill>
                  <a:schemeClr val="bg1"/>
                </a:solidFill>
                <a:latin typeface="MuktaMahee Regular" panose="020B0000000000000000" pitchFamily="34" charset="77"/>
                <a:cs typeface="MuktaMahee Regular" panose="020B0000000000000000" pitchFamily="34" charset="77"/>
              </a:rPr>
              <a:t> organizations have taken the pledge!</a:t>
            </a:r>
          </a:p>
          <a:p>
            <a:pPr>
              <a:lnSpc>
                <a:spcPct val="100000"/>
              </a:lnSpc>
              <a:spcBef>
                <a:spcPts val="600"/>
              </a:spcBef>
              <a:buClr>
                <a:schemeClr val="bg1"/>
              </a:buClr>
            </a:pPr>
            <a:r>
              <a:rPr lang="en-US" sz="2800" dirty="0">
                <a:solidFill>
                  <a:schemeClr val="bg1"/>
                </a:solidFill>
              </a:rPr>
              <a:t>Signers include </a:t>
            </a:r>
            <a:r>
              <a:rPr lang="en-US" sz="2800" u="sng" dirty="0">
                <a:solidFill>
                  <a:schemeClr val="bg1"/>
                </a:solidFill>
              </a:rPr>
              <a:t>Buddhist</a:t>
            </a:r>
            <a:r>
              <a:rPr lang="en-US" sz="2800" dirty="0">
                <a:solidFill>
                  <a:schemeClr val="bg1"/>
                </a:solidFill>
              </a:rPr>
              <a:t>, </a:t>
            </a:r>
            <a:r>
              <a:rPr lang="en-US" sz="2800" u="sng" dirty="0">
                <a:solidFill>
                  <a:schemeClr val="bg1"/>
                </a:solidFill>
              </a:rPr>
              <a:t>Christian</a:t>
            </a:r>
            <a:r>
              <a:rPr lang="en-US" sz="2800" dirty="0">
                <a:solidFill>
                  <a:schemeClr val="bg1"/>
                </a:solidFill>
              </a:rPr>
              <a:t>, </a:t>
            </a:r>
            <a:r>
              <a:rPr lang="en-US" sz="2800" u="sng" dirty="0">
                <a:solidFill>
                  <a:schemeClr val="bg1"/>
                </a:solidFill>
              </a:rPr>
              <a:t>Jewish</a:t>
            </a:r>
            <a:r>
              <a:rPr lang="en-US" sz="2800" dirty="0">
                <a:solidFill>
                  <a:schemeClr val="bg1"/>
                </a:solidFill>
              </a:rPr>
              <a:t>, </a:t>
            </a:r>
            <a:r>
              <a:rPr lang="en-US" sz="2800" u="sng" dirty="0">
                <a:solidFill>
                  <a:schemeClr val="bg1"/>
                </a:solidFill>
              </a:rPr>
              <a:t>Muslim</a:t>
            </a:r>
            <a:r>
              <a:rPr lang="en-US" sz="2800" dirty="0">
                <a:solidFill>
                  <a:schemeClr val="bg1"/>
                </a:solidFill>
              </a:rPr>
              <a:t>, and </a:t>
            </a:r>
            <a:r>
              <a:rPr lang="en-US" u="sng" dirty="0">
                <a:solidFill>
                  <a:schemeClr val="bg1"/>
                </a:solidFill>
              </a:rPr>
              <a:t>I</a:t>
            </a:r>
            <a:r>
              <a:rPr lang="en-US" sz="2800" u="sng" dirty="0">
                <a:solidFill>
                  <a:schemeClr val="bg1"/>
                </a:solidFill>
              </a:rPr>
              <a:t>nterfaith </a:t>
            </a:r>
            <a:r>
              <a:rPr lang="en-US" sz="2800" dirty="0">
                <a:solidFill>
                  <a:schemeClr val="bg1"/>
                </a:solidFill>
              </a:rPr>
              <a:t>congregations and organizations</a:t>
            </a:r>
          </a:p>
          <a:p>
            <a:pPr>
              <a:lnSpc>
                <a:spcPct val="100000"/>
              </a:lnSpc>
              <a:spcBef>
                <a:spcPts val="600"/>
              </a:spcBef>
              <a:buClr>
                <a:schemeClr val="bg1"/>
              </a:buClr>
            </a:pPr>
            <a:r>
              <a:rPr lang="en-US" sz="2800" dirty="0">
                <a:solidFill>
                  <a:schemeClr val="bg1"/>
                </a:solidFill>
                <a:latin typeface="MuktaMahee Regular" panose="020B0000000000000000" pitchFamily="34" charset="77"/>
                <a:cs typeface="MuktaMahee Regular" panose="020B0000000000000000" pitchFamily="34" charset="77"/>
              </a:rPr>
              <a:t>Secular and community groups</a:t>
            </a:r>
          </a:p>
          <a:p>
            <a:pPr>
              <a:lnSpc>
                <a:spcPct val="100000"/>
              </a:lnSpc>
              <a:spcBef>
                <a:spcPts val="600"/>
              </a:spcBef>
              <a:buClr>
                <a:schemeClr val="bg1"/>
              </a:buClr>
            </a:pPr>
            <a:endParaRPr lang="en-US" sz="2800" dirty="0">
              <a:solidFill>
                <a:schemeClr val="bg1"/>
              </a:solidFill>
            </a:endParaRPr>
          </a:p>
        </p:txBody>
      </p:sp>
      <p:pic>
        <p:nvPicPr>
          <p:cNvPr id="5" name="Picture 4">
            <a:extLst>
              <a:ext uri="{FF2B5EF4-FFF2-40B4-BE49-F238E27FC236}">
                <a16:creationId xmlns:a16="http://schemas.microsoft.com/office/drawing/2014/main" id="{51554D3F-183A-12B8-9399-CB4E5EAC05DA}"/>
              </a:ext>
            </a:extLst>
          </p:cNvPr>
          <p:cNvPicPr>
            <a:picLocks noChangeAspect="1"/>
          </p:cNvPicPr>
          <p:nvPr/>
        </p:nvPicPr>
        <p:blipFill rotWithShape="1">
          <a:blip r:embed="rId3"/>
          <a:srcRect l="24434" r="24434" b="13377"/>
          <a:stretch/>
        </p:blipFill>
        <p:spPr>
          <a:xfrm>
            <a:off x="5199103" y="0"/>
            <a:ext cx="3944897" cy="4455459"/>
          </a:xfrm>
          <a:prstGeom prst="rect">
            <a:avLst/>
          </a:prstGeom>
        </p:spPr>
      </p:pic>
    </p:spTree>
    <p:extLst>
      <p:ext uri="{BB962C8B-B14F-4D97-AF65-F5344CB8AC3E}">
        <p14:creationId xmlns:p14="http://schemas.microsoft.com/office/powerpoint/2010/main" val="40871403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6A40-8C58-5CEC-3A9F-5EB50CC13B5E}"/>
              </a:ext>
            </a:extLst>
          </p:cNvPr>
          <p:cNvSpPr>
            <a:spLocks noGrp="1"/>
          </p:cNvSpPr>
          <p:nvPr>
            <p:ph type="title"/>
          </p:nvPr>
        </p:nvSpPr>
        <p:spPr>
          <a:xfrm>
            <a:off x="311700" y="221433"/>
            <a:ext cx="4771288" cy="931042"/>
          </a:xfrm>
        </p:spPr>
        <p:txBody>
          <a:bodyPr>
            <a:normAutofit fontScale="90000"/>
          </a:bodyPr>
          <a:lstStyle/>
          <a:p>
            <a:r>
              <a:rPr lang="en-US" sz="4000" b="1" dirty="0">
                <a:solidFill>
                  <a:schemeClr val="accent2"/>
                </a:solidFill>
              </a:rPr>
              <a:t>JOIN THE GROWING NUMBER OF SIGNERS!</a:t>
            </a:r>
            <a:endParaRPr lang="en-US" sz="4000" dirty="0">
              <a:solidFill>
                <a:schemeClr val="accent2"/>
              </a:solidFill>
            </a:endParaRPr>
          </a:p>
        </p:txBody>
      </p:sp>
      <p:sp>
        <p:nvSpPr>
          <p:cNvPr id="3" name="Text Placeholder 2">
            <a:extLst>
              <a:ext uri="{FF2B5EF4-FFF2-40B4-BE49-F238E27FC236}">
                <a16:creationId xmlns:a16="http://schemas.microsoft.com/office/drawing/2014/main" id="{BF0C209C-082B-A8FE-33F4-07A3BB396FE4}"/>
              </a:ext>
            </a:extLst>
          </p:cNvPr>
          <p:cNvSpPr>
            <a:spLocks noGrp="1"/>
          </p:cNvSpPr>
          <p:nvPr>
            <p:ph type="body" idx="1"/>
          </p:nvPr>
        </p:nvSpPr>
        <p:spPr>
          <a:xfrm>
            <a:off x="168263" y="1385556"/>
            <a:ext cx="4771287" cy="2993700"/>
          </a:xfrm>
        </p:spPr>
        <p:txBody>
          <a:bodyPr>
            <a:normAutofit fontScale="85000" lnSpcReduction="20000"/>
          </a:bodyPr>
          <a:lstStyle/>
          <a:p>
            <a:pPr>
              <a:lnSpc>
                <a:spcPct val="100000"/>
              </a:lnSpc>
              <a:spcBef>
                <a:spcPts val="600"/>
              </a:spcBef>
              <a:buClr>
                <a:schemeClr val="bg1"/>
              </a:buClr>
            </a:pPr>
            <a:r>
              <a:rPr lang="en-US" sz="2800" dirty="0">
                <a:solidFill>
                  <a:schemeClr val="bg1"/>
                </a:solidFill>
                <a:latin typeface="MuktaMahee Regular" panose="020B0000000000000000" pitchFamily="34" charset="77"/>
                <a:cs typeface="MuktaMahee Regular" panose="020B0000000000000000" pitchFamily="34" charset="77"/>
              </a:rPr>
              <a:t>Over </a:t>
            </a:r>
            <a:r>
              <a:rPr lang="en-US" dirty="0">
                <a:solidFill>
                  <a:schemeClr val="bg1"/>
                </a:solidFill>
                <a:latin typeface="MuktaMahee Regular" panose="020B0000000000000000" pitchFamily="34" charset="77"/>
                <a:cs typeface="MuktaMahee Regular" panose="020B0000000000000000" pitchFamily="34" charset="77"/>
              </a:rPr>
              <a:t>335</a:t>
            </a:r>
            <a:r>
              <a:rPr lang="en-US" sz="2800" dirty="0">
                <a:solidFill>
                  <a:schemeClr val="bg1"/>
                </a:solidFill>
                <a:latin typeface="MuktaMahee Regular" panose="020B0000000000000000" pitchFamily="34" charset="77"/>
                <a:cs typeface="MuktaMahee Regular" panose="020B0000000000000000" pitchFamily="34" charset="77"/>
              </a:rPr>
              <a:t> organizations have taken the pledge!</a:t>
            </a:r>
          </a:p>
          <a:p>
            <a:pPr>
              <a:lnSpc>
                <a:spcPct val="100000"/>
              </a:lnSpc>
              <a:spcBef>
                <a:spcPts val="600"/>
              </a:spcBef>
              <a:buClr>
                <a:schemeClr val="bg1"/>
              </a:buClr>
            </a:pPr>
            <a:r>
              <a:rPr lang="en-US" sz="2800" dirty="0">
                <a:solidFill>
                  <a:schemeClr val="bg1"/>
                </a:solidFill>
              </a:rPr>
              <a:t>Signers include </a:t>
            </a:r>
            <a:r>
              <a:rPr lang="en-US" sz="2800" u="sng" dirty="0">
                <a:solidFill>
                  <a:schemeClr val="bg1"/>
                </a:solidFill>
              </a:rPr>
              <a:t>Buddhist</a:t>
            </a:r>
            <a:r>
              <a:rPr lang="en-US" sz="2800" dirty="0">
                <a:solidFill>
                  <a:schemeClr val="bg1"/>
                </a:solidFill>
              </a:rPr>
              <a:t>, </a:t>
            </a:r>
            <a:r>
              <a:rPr lang="en-US" sz="2800" u="sng" dirty="0">
                <a:solidFill>
                  <a:schemeClr val="bg1"/>
                </a:solidFill>
              </a:rPr>
              <a:t>Christian</a:t>
            </a:r>
            <a:r>
              <a:rPr lang="en-US" sz="2800" dirty="0">
                <a:solidFill>
                  <a:schemeClr val="bg1"/>
                </a:solidFill>
              </a:rPr>
              <a:t>, </a:t>
            </a:r>
            <a:r>
              <a:rPr lang="en-US" sz="2800" u="sng" dirty="0">
                <a:solidFill>
                  <a:schemeClr val="bg1"/>
                </a:solidFill>
              </a:rPr>
              <a:t>Jewish</a:t>
            </a:r>
            <a:r>
              <a:rPr lang="en-US" sz="2800" dirty="0">
                <a:solidFill>
                  <a:schemeClr val="bg1"/>
                </a:solidFill>
              </a:rPr>
              <a:t>, </a:t>
            </a:r>
            <a:r>
              <a:rPr lang="en-US" sz="2800" u="sng" dirty="0">
                <a:solidFill>
                  <a:schemeClr val="bg1"/>
                </a:solidFill>
              </a:rPr>
              <a:t>Muslim</a:t>
            </a:r>
            <a:r>
              <a:rPr lang="en-US" sz="2800" dirty="0">
                <a:solidFill>
                  <a:schemeClr val="bg1"/>
                </a:solidFill>
              </a:rPr>
              <a:t>, and </a:t>
            </a:r>
            <a:r>
              <a:rPr lang="en-US" u="sng" dirty="0">
                <a:solidFill>
                  <a:schemeClr val="bg1"/>
                </a:solidFill>
              </a:rPr>
              <a:t>I</a:t>
            </a:r>
            <a:r>
              <a:rPr lang="en-US" sz="2800" u="sng" dirty="0">
                <a:solidFill>
                  <a:schemeClr val="bg1"/>
                </a:solidFill>
              </a:rPr>
              <a:t>nterfaith </a:t>
            </a:r>
            <a:r>
              <a:rPr lang="en-US" sz="2800" dirty="0">
                <a:solidFill>
                  <a:schemeClr val="bg1"/>
                </a:solidFill>
              </a:rPr>
              <a:t>congregations and organizations</a:t>
            </a:r>
          </a:p>
          <a:p>
            <a:pPr>
              <a:lnSpc>
                <a:spcPct val="100000"/>
              </a:lnSpc>
              <a:spcBef>
                <a:spcPts val="600"/>
              </a:spcBef>
              <a:buClr>
                <a:schemeClr val="bg1"/>
              </a:buClr>
            </a:pPr>
            <a:r>
              <a:rPr lang="en-US" sz="2800" dirty="0">
                <a:solidFill>
                  <a:schemeClr val="bg1"/>
                </a:solidFill>
                <a:latin typeface="MuktaMahee Regular" panose="020B0000000000000000" pitchFamily="34" charset="77"/>
                <a:cs typeface="MuktaMahee Regular" panose="020B0000000000000000" pitchFamily="34" charset="77"/>
              </a:rPr>
              <a:t>Secular and community groups</a:t>
            </a:r>
          </a:p>
          <a:p>
            <a:pPr>
              <a:lnSpc>
                <a:spcPct val="100000"/>
              </a:lnSpc>
              <a:spcBef>
                <a:spcPts val="600"/>
              </a:spcBef>
              <a:buClr>
                <a:schemeClr val="bg1"/>
              </a:buClr>
            </a:pPr>
            <a:r>
              <a:rPr lang="en-US" sz="2800" dirty="0">
                <a:solidFill>
                  <a:schemeClr val="bg1"/>
                </a:solidFill>
              </a:rPr>
              <a:t>International</a:t>
            </a:r>
            <a:r>
              <a:rPr lang="en-US" sz="2800" dirty="0">
                <a:solidFill>
                  <a:schemeClr val="bg1"/>
                </a:solidFill>
                <a:latin typeface="MuktaMahee Regular" panose="020B0000000000000000" pitchFamily="34" charset="77"/>
                <a:cs typeface="MuktaMahee Regular" panose="020B0000000000000000" pitchFamily="34" charset="77"/>
              </a:rPr>
              <a:t> groups</a:t>
            </a:r>
          </a:p>
          <a:p>
            <a:pPr>
              <a:lnSpc>
                <a:spcPct val="100000"/>
              </a:lnSpc>
              <a:spcBef>
                <a:spcPts val="600"/>
              </a:spcBef>
              <a:buClr>
                <a:schemeClr val="bg1"/>
              </a:buClr>
            </a:pPr>
            <a:endParaRPr lang="en-US" sz="2800" dirty="0">
              <a:solidFill>
                <a:schemeClr val="bg1"/>
              </a:solidFill>
            </a:endParaRPr>
          </a:p>
        </p:txBody>
      </p:sp>
      <p:pic>
        <p:nvPicPr>
          <p:cNvPr id="5" name="Picture 4">
            <a:extLst>
              <a:ext uri="{FF2B5EF4-FFF2-40B4-BE49-F238E27FC236}">
                <a16:creationId xmlns:a16="http://schemas.microsoft.com/office/drawing/2014/main" id="{51554D3F-183A-12B8-9399-CB4E5EAC05DA}"/>
              </a:ext>
            </a:extLst>
          </p:cNvPr>
          <p:cNvPicPr>
            <a:picLocks noChangeAspect="1"/>
          </p:cNvPicPr>
          <p:nvPr/>
        </p:nvPicPr>
        <p:blipFill rotWithShape="1">
          <a:blip r:embed="rId3"/>
          <a:srcRect l="24434" r="24434" b="13377"/>
          <a:stretch/>
        </p:blipFill>
        <p:spPr>
          <a:xfrm>
            <a:off x="5199103" y="0"/>
            <a:ext cx="3944897" cy="4455459"/>
          </a:xfrm>
          <a:prstGeom prst="rect">
            <a:avLst/>
          </a:prstGeom>
        </p:spPr>
      </p:pic>
    </p:spTree>
    <p:extLst>
      <p:ext uri="{BB962C8B-B14F-4D97-AF65-F5344CB8AC3E}">
        <p14:creationId xmlns:p14="http://schemas.microsoft.com/office/powerpoint/2010/main" val="5222532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616E-4A89-71F0-2D75-FC0EA75D473D}"/>
              </a:ext>
            </a:extLst>
          </p:cNvPr>
          <p:cNvSpPr>
            <a:spLocks noGrp="1"/>
          </p:cNvSpPr>
          <p:nvPr>
            <p:ph type="title"/>
          </p:nvPr>
        </p:nvSpPr>
        <p:spPr/>
        <p:txBody>
          <a:bodyPr>
            <a:noAutofit/>
          </a:bodyPr>
          <a:lstStyle/>
          <a:p>
            <a:r>
              <a:rPr lang="en-US" sz="10000" dirty="0">
                <a:solidFill>
                  <a:schemeClr val="accent1"/>
                </a:solidFill>
                <a:latin typeface="reich" pitchFamily="2" charset="0"/>
              </a:rPr>
              <a:t>Questions</a:t>
            </a:r>
            <a:br>
              <a:rPr lang="en-US" sz="10000" dirty="0">
                <a:solidFill>
                  <a:schemeClr val="accent1"/>
                </a:solidFill>
                <a:latin typeface="reich" pitchFamily="2" charset="0"/>
              </a:rPr>
            </a:br>
            <a:r>
              <a:rPr lang="en-US" sz="10000" dirty="0">
                <a:solidFill>
                  <a:schemeClr val="accent1"/>
                </a:solidFill>
                <a:latin typeface="reich" pitchFamily="2" charset="0"/>
              </a:rPr>
              <a:t>?</a:t>
            </a:r>
          </a:p>
        </p:txBody>
      </p:sp>
      <p:pic>
        <p:nvPicPr>
          <p:cNvPr id="6" name="Picture 5">
            <a:extLst>
              <a:ext uri="{FF2B5EF4-FFF2-40B4-BE49-F238E27FC236}">
                <a16:creationId xmlns:a16="http://schemas.microsoft.com/office/drawing/2014/main" id="{DC4FC105-1280-CE95-E00D-086D860A9588}"/>
              </a:ext>
            </a:extLst>
          </p:cNvPr>
          <p:cNvPicPr>
            <a:picLocks noChangeAspect="1"/>
          </p:cNvPicPr>
          <p:nvPr/>
        </p:nvPicPr>
        <p:blipFill>
          <a:blip r:embed="rId2"/>
          <a:stretch>
            <a:fillRect/>
          </a:stretch>
        </p:blipFill>
        <p:spPr>
          <a:xfrm>
            <a:off x="-552" y="310"/>
            <a:ext cx="9144552" cy="5143190"/>
          </a:xfrm>
          <a:prstGeom prst="rect">
            <a:avLst/>
          </a:prstGeom>
        </p:spPr>
      </p:pic>
    </p:spTree>
    <p:extLst>
      <p:ext uri="{BB962C8B-B14F-4D97-AF65-F5344CB8AC3E}">
        <p14:creationId xmlns:p14="http://schemas.microsoft.com/office/powerpoint/2010/main" val="1365162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969;p41">
            <a:extLst>
              <a:ext uri="{FF2B5EF4-FFF2-40B4-BE49-F238E27FC236}">
                <a16:creationId xmlns:a16="http://schemas.microsoft.com/office/drawing/2014/main" id="{1996EA94-6F99-3EF7-755F-8F7921B7A0F4}"/>
              </a:ext>
            </a:extLst>
          </p:cNvPr>
          <p:cNvSpPr txBox="1"/>
          <p:nvPr/>
        </p:nvSpPr>
        <p:spPr>
          <a:xfrm>
            <a:off x="4967659" y="2853609"/>
            <a:ext cx="4020300" cy="400163"/>
          </a:xfrm>
          <a:prstGeom prst="rect">
            <a:avLst/>
          </a:prstGeom>
          <a:noFill/>
          <a:ln>
            <a:noFill/>
          </a:ln>
        </p:spPr>
        <p:txBody>
          <a:bodyPr spcFirstLastPara="1" wrap="square" lIns="34285" tIns="17138" rIns="34285" bIns="17138" anchor="t" anchorCtr="0">
            <a:noAutofit/>
          </a:bodyPr>
          <a:lstStyle/>
          <a:p>
            <a:pPr>
              <a:lnSpc>
                <a:spcPct val="145714"/>
              </a:lnSpc>
            </a:pPr>
            <a:r>
              <a:rPr lang="en-US" sz="2100" dirty="0">
                <a:solidFill>
                  <a:schemeClr val="tx1"/>
                </a:solidFill>
                <a:latin typeface="Acta Book" pitchFamily="2" charset="77"/>
                <a:ea typeface="Libre Franklin Light"/>
                <a:cs typeface="Libre Franklin Light"/>
                <a:sym typeface="Libre Franklin Light"/>
              </a:rPr>
              <a:t>info@apartheid-free.org</a:t>
            </a:r>
            <a:endParaRPr sz="2100" dirty="0">
              <a:solidFill>
                <a:schemeClr val="tx1"/>
              </a:solidFill>
              <a:latin typeface="Acta Book" pitchFamily="2" charset="77"/>
              <a:ea typeface="Libre Franklin Light"/>
              <a:cs typeface="Libre Franklin Light"/>
              <a:sym typeface="Libre Franklin Light"/>
            </a:endParaRPr>
          </a:p>
        </p:txBody>
      </p:sp>
      <p:sp>
        <p:nvSpPr>
          <p:cNvPr id="15" name="Google Shape;970;p41">
            <a:extLst>
              <a:ext uri="{FF2B5EF4-FFF2-40B4-BE49-F238E27FC236}">
                <a16:creationId xmlns:a16="http://schemas.microsoft.com/office/drawing/2014/main" id="{D9D78757-A3E5-6722-4938-31563AF8A63C}"/>
              </a:ext>
            </a:extLst>
          </p:cNvPr>
          <p:cNvSpPr txBox="1"/>
          <p:nvPr/>
        </p:nvSpPr>
        <p:spPr>
          <a:xfrm>
            <a:off x="4967659" y="750929"/>
            <a:ext cx="3330000" cy="1906650"/>
          </a:xfrm>
          <a:prstGeom prst="rect">
            <a:avLst/>
          </a:prstGeom>
          <a:noFill/>
          <a:ln>
            <a:noFill/>
          </a:ln>
        </p:spPr>
        <p:txBody>
          <a:bodyPr spcFirstLastPara="1" wrap="square" lIns="34285" tIns="17138" rIns="34285" bIns="17138" anchor="t" anchorCtr="0">
            <a:noAutofit/>
          </a:bodyPr>
          <a:lstStyle/>
          <a:p>
            <a:pPr>
              <a:lnSpc>
                <a:spcPts val="6000"/>
              </a:lnSpc>
            </a:pPr>
            <a:r>
              <a:rPr lang="en-US" sz="5625" b="1" dirty="0">
                <a:solidFill>
                  <a:srgbClr val="E03133"/>
                </a:solidFill>
                <a:latin typeface="Bonnie Condensed Normal" panose="02000000000000000000" pitchFamily="2" charset="0"/>
                <a:ea typeface="Libre Franklin SemiBold"/>
                <a:cs typeface="Libre Franklin SemiBold"/>
                <a:sym typeface="Libre Franklin SemiBold"/>
              </a:rPr>
              <a:t>Thank</a:t>
            </a:r>
            <a:endParaRPr sz="5625" b="1" dirty="0">
              <a:solidFill>
                <a:srgbClr val="E03133"/>
              </a:solidFill>
              <a:latin typeface="Bonnie Condensed Normal" panose="02000000000000000000" pitchFamily="2" charset="0"/>
              <a:ea typeface="Libre Franklin SemiBold"/>
              <a:cs typeface="Libre Franklin SemiBold"/>
              <a:sym typeface="Libre Franklin SemiBold"/>
            </a:endParaRPr>
          </a:p>
          <a:p>
            <a:pPr>
              <a:lnSpc>
                <a:spcPts val="6000"/>
              </a:lnSpc>
            </a:pPr>
            <a:r>
              <a:rPr lang="en-US" sz="5625" b="1" dirty="0">
                <a:solidFill>
                  <a:srgbClr val="E03133"/>
                </a:solidFill>
                <a:latin typeface="Bonnie Condensed Normal" panose="02000000000000000000" pitchFamily="2" charset="0"/>
                <a:ea typeface="Libre Franklin SemiBold"/>
                <a:cs typeface="Libre Franklin SemiBold"/>
                <a:sym typeface="Libre Franklin SemiBold"/>
              </a:rPr>
              <a:t>You!</a:t>
            </a:r>
            <a:endParaRPr sz="5625" b="1" dirty="0">
              <a:solidFill>
                <a:srgbClr val="E03133"/>
              </a:solidFill>
              <a:latin typeface="Bonnie Condensed Normal" panose="02000000000000000000" pitchFamily="2" charset="0"/>
              <a:ea typeface="Libre Franklin SemiBold"/>
              <a:cs typeface="Libre Franklin SemiBold"/>
              <a:sym typeface="Libre Franklin SemiBold"/>
            </a:endParaRPr>
          </a:p>
        </p:txBody>
      </p:sp>
      <p:sp>
        <p:nvSpPr>
          <p:cNvPr id="16" name="Google Shape;971;p41">
            <a:extLst>
              <a:ext uri="{FF2B5EF4-FFF2-40B4-BE49-F238E27FC236}">
                <a16:creationId xmlns:a16="http://schemas.microsoft.com/office/drawing/2014/main" id="{A2DAC147-07B9-B0F4-585D-5F40E3C7DA56}"/>
              </a:ext>
            </a:extLst>
          </p:cNvPr>
          <p:cNvSpPr txBox="1"/>
          <p:nvPr/>
        </p:nvSpPr>
        <p:spPr>
          <a:xfrm>
            <a:off x="4967659" y="2505646"/>
            <a:ext cx="3330000" cy="347963"/>
          </a:xfrm>
          <a:prstGeom prst="rect">
            <a:avLst/>
          </a:prstGeom>
          <a:noFill/>
          <a:ln>
            <a:noFill/>
          </a:ln>
        </p:spPr>
        <p:txBody>
          <a:bodyPr spcFirstLastPara="1" wrap="square" lIns="34285" tIns="17138" rIns="34285" bIns="17138" anchor="t" anchorCtr="0">
            <a:noAutofit/>
          </a:bodyPr>
          <a:lstStyle/>
          <a:p>
            <a:r>
              <a:rPr lang="en-US" sz="2100" b="1" dirty="0">
                <a:solidFill>
                  <a:schemeClr val="tx1"/>
                </a:solidFill>
                <a:latin typeface="Bonnie Condensed Normal" panose="02000000000000000000" pitchFamily="2" charset="0"/>
                <a:ea typeface="Libre Franklin Medium"/>
                <a:cs typeface="Libre Franklin Medium"/>
                <a:sym typeface="Libre Franklin Medium"/>
              </a:rPr>
              <a:t>Questions? Contact us: </a:t>
            </a:r>
            <a:endParaRPr sz="2100" b="1" dirty="0">
              <a:solidFill>
                <a:schemeClr val="tx1"/>
              </a:solidFill>
              <a:latin typeface="Bonnie Condensed Normal" panose="02000000000000000000" pitchFamily="2" charset="0"/>
              <a:ea typeface="Libre Franklin Medium"/>
              <a:cs typeface="Libre Franklin Medium"/>
              <a:sym typeface="Libre Franklin Medium"/>
            </a:endParaRPr>
          </a:p>
        </p:txBody>
      </p:sp>
      <p:pic>
        <p:nvPicPr>
          <p:cNvPr id="17" name="Picture 16" descr="Text&#10;&#10;Description automatically generated">
            <a:extLst>
              <a:ext uri="{FF2B5EF4-FFF2-40B4-BE49-F238E27FC236}">
                <a16:creationId xmlns:a16="http://schemas.microsoft.com/office/drawing/2014/main" id="{C2BE674D-7281-59AE-FEEB-1AE39E7F60BF}"/>
              </a:ext>
            </a:extLst>
          </p:cNvPr>
          <p:cNvPicPr>
            <a:picLocks noChangeAspect="1"/>
          </p:cNvPicPr>
          <p:nvPr/>
        </p:nvPicPr>
        <p:blipFill>
          <a:blip r:embed="rId3"/>
          <a:stretch>
            <a:fillRect/>
          </a:stretch>
        </p:blipFill>
        <p:spPr>
          <a:xfrm>
            <a:off x="231251" y="1658471"/>
            <a:ext cx="4024257" cy="15359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8" name="TextBox 17">
            <a:extLst>
              <a:ext uri="{FF2B5EF4-FFF2-40B4-BE49-F238E27FC236}">
                <a16:creationId xmlns:a16="http://schemas.microsoft.com/office/drawing/2014/main" id="{6FD87C57-A422-4029-9B50-34035873E574}"/>
              </a:ext>
            </a:extLst>
          </p:cNvPr>
          <p:cNvSpPr txBox="1"/>
          <p:nvPr/>
        </p:nvSpPr>
        <p:spPr>
          <a:xfrm>
            <a:off x="4967659" y="3676585"/>
            <a:ext cx="4134355" cy="600164"/>
          </a:xfrm>
          <a:prstGeom prst="rect">
            <a:avLst/>
          </a:prstGeom>
          <a:noFill/>
        </p:spPr>
        <p:txBody>
          <a:bodyPr wrap="square" rtlCol="0">
            <a:spAutoFit/>
          </a:bodyPr>
          <a:lstStyle/>
          <a:p>
            <a:r>
              <a:rPr lang="en-US" sz="3200" dirty="0">
                <a:solidFill>
                  <a:schemeClr val="accent1"/>
                </a:solidFill>
                <a:latin typeface="Bonnie Condensed Normal" panose="02000000000000000000" pitchFamily="2" charset="0"/>
                <a:hlinkClick r:id="rId4">
                  <a:extLst>
                    <a:ext uri="{A12FA001-AC4F-418D-AE19-62706E023703}">
                      <ahyp:hlinkClr xmlns:ahyp="http://schemas.microsoft.com/office/drawing/2018/hyperlinkcolor" val="tx"/>
                    </a:ext>
                  </a:extLst>
                </a:hlinkClick>
              </a:rPr>
              <a:t>apartheid-free</a:t>
            </a:r>
            <a:r>
              <a:rPr lang="en-US" sz="3300" dirty="0">
                <a:solidFill>
                  <a:schemeClr val="accent1"/>
                </a:solidFill>
                <a:latin typeface="Bonnie Condensed Normal" panose="02000000000000000000" pitchFamily="2" charset="0"/>
                <a:hlinkClick r:id="rId4">
                  <a:extLst>
                    <a:ext uri="{A12FA001-AC4F-418D-AE19-62706E023703}">
                      <ahyp:hlinkClr xmlns:ahyp="http://schemas.microsoft.com/office/drawing/2018/hyperlinkcolor" val="tx"/>
                    </a:ext>
                  </a:extLst>
                </a:hlinkClick>
              </a:rPr>
              <a:t>.org</a:t>
            </a:r>
            <a:endParaRPr lang="en-US" sz="3300" dirty="0">
              <a:solidFill>
                <a:schemeClr val="accent1"/>
              </a:solidFill>
              <a:latin typeface="Bonnie Condensed Normal" panose="02000000000000000000" pitchFamily="2" charset="0"/>
            </a:endParaRPr>
          </a:p>
        </p:txBody>
      </p:sp>
    </p:spTree>
    <p:extLst>
      <p:ext uri="{BB962C8B-B14F-4D97-AF65-F5344CB8AC3E}">
        <p14:creationId xmlns:p14="http://schemas.microsoft.com/office/powerpoint/2010/main" val="4114286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person, holding, outdoor, hand&#10;&#10;Description automatically generated">
            <a:extLst>
              <a:ext uri="{FF2B5EF4-FFF2-40B4-BE49-F238E27FC236}">
                <a16:creationId xmlns:a16="http://schemas.microsoft.com/office/drawing/2014/main" id="{90BEF80A-8D3F-BA82-3E49-937D31FE5D11}"/>
              </a:ext>
            </a:extLst>
          </p:cNvPr>
          <p:cNvPicPr>
            <a:picLocks noChangeAspect="1"/>
          </p:cNvPicPr>
          <p:nvPr/>
        </p:nvPicPr>
        <p:blipFill rotWithShape="1">
          <a:blip r:embed="rId3"/>
          <a:srcRect l="32045" t="1" r="2" b="1"/>
          <a:stretch/>
        </p:blipFill>
        <p:spPr>
          <a:xfrm>
            <a:off x="5199103" y="10"/>
            <a:ext cx="3944897" cy="4455449"/>
          </a:xfrm>
          <a:prstGeom prst="rect">
            <a:avLst/>
          </a:prstGeom>
        </p:spPr>
      </p:pic>
      <p:sp>
        <p:nvSpPr>
          <p:cNvPr id="2" name="Title 1">
            <a:extLst>
              <a:ext uri="{FF2B5EF4-FFF2-40B4-BE49-F238E27FC236}">
                <a16:creationId xmlns:a16="http://schemas.microsoft.com/office/drawing/2014/main" id="{F2726A40-8C58-5CEC-3A9F-5EB50CC13B5E}"/>
              </a:ext>
            </a:extLst>
          </p:cNvPr>
          <p:cNvSpPr>
            <a:spLocks noGrp="1"/>
          </p:cNvSpPr>
          <p:nvPr>
            <p:ph type="title"/>
          </p:nvPr>
        </p:nvSpPr>
        <p:spPr>
          <a:xfrm>
            <a:off x="311700" y="221433"/>
            <a:ext cx="4771288" cy="931042"/>
          </a:xfrm>
        </p:spPr>
        <p:txBody>
          <a:bodyPr>
            <a:normAutofit/>
          </a:bodyPr>
          <a:lstStyle/>
          <a:p>
            <a:r>
              <a:rPr lang="en-US" sz="4000" dirty="0">
                <a:solidFill>
                  <a:schemeClr val="accent2"/>
                </a:solidFill>
              </a:rPr>
              <a:t>3 Decisive Conditions</a:t>
            </a:r>
          </a:p>
        </p:txBody>
      </p:sp>
      <p:sp>
        <p:nvSpPr>
          <p:cNvPr id="3" name="Text Placeholder 2">
            <a:extLst>
              <a:ext uri="{FF2B5EF4-FFF2-40B4-BE49-F238E27FC236}">
                <a16:creationId xmlns:a16="http://schemas.microsoft.com/office/drawing/2014/main" id="{BF0C209C-082B-A8FE-33F4-07A3BB396FE4}"/>
              </a:ext>
            </a:extLst>
          </p:cNvPr>
          <p:cNvSpPr>
            <a:spLocks noGrp="1"/>
          </p:cNvSpPr>
          <p:nvPr>
            <p:ph type="body" idx="1"/>
          </p:nvPr>
        </p:nvSpPr>
        <p:spPr>
          <a:xfrm>
            <a:off x="195585" y="926085"/>
            <a:ext cx="4771287" cy="3446928"/>
          </a:xfrm>
        </p:spPr>
        <p:txBody>
          <a:bodyPr>
            <a:noAutofit/>
          </a:bodyPr>
          <a:lstStyle/>
          <a:p>
            <a:pPr>
              <a:lnSpc>
                <a:spcPct val="100000"/>
              </a:lnSpc>
              <a:spcAft>
                <a:spcPts val="1200"/>
              </a:spcAft>
            </a:pPr>
            <a:r>
              <a:rPr lang="en-US" sz="2500" dirty="0">
                <a:solidFill>
                  <a:schemeClr val="bg1"/>
                </a:solidFill>
                <a:latin typeface="MuktaMahee Regular" panose="020B0000000000000000" pitchFamily="34" charset="77"/>
                <a:cs typeface="MuktaMahee Regular" panose="020B0000000000000000" pitchFamily="34" charset="77"/>
              </a:rPr>
              <a:t>Intent to maintain </a:t>
            </a:r>
            <a:r>
              <a:rPr lang="en-US" sz="2500" u="sng" dirty="0">
                <a:solidFill>
                  <a:schemeClr val="bg1"/>
                </a:solidFill>
                <a:latin typeface="MuktaMahee Regular" panose="020B0000000000000000" pitchFamily="34" charset="77"/>
                <a:cs typeface="MuktaMahee Regular" panose="020B0000000000000000" pitchFamily="34" charset="77"/>
              </a:rPr>
              <a:t>domination</a:t>
            </a:r>
            <a:r>
              <a:rPr lang="en-US" sz="2500" dirty="0">
                <a:solidFill>
                  <a:schemeClr val="bg1"/>
                </a:solidFill>
                <a:latin typeface="MuktaMahee Regular" panose="020B0000000000000000" pitchFamily="34" charset="77"/>
                <a:cs typeface="MuktaMahee Regular" panose="020B0000000000000000" pitchFamily="34" charset="77"/>
              </a:rPr>
              <a:t> by one racial group over another (based on race, creed, or ethnicity)</a:t>
            </a:r>
          </a:p>
          <a:p>
            <a:pPr>
              <a:lnSpc>
                <a:spcPct val="100000"/>
              </a:lnSpc>
              <a:spcAft>
                <a:spcPts val="1200"/>
              </a:spcAft>
            </a:pPr>
            <a:r>
              <a:rPr lang="en-US" sz="2500" u="sng" dirty="0">
                <a:solidFill>
                  <a:schemeClr val="bg1"/>
                </a:solidFill>
                <a:latin typeface="MuktaMahee Regular" panose="020B0000000000000000" pitchFamily="34" charset="77"/>
                <a:cs typeface="MuktaMahee Regular" panose="020B0000000000000000" pitchFamily="34" charset="77"/>
              </a:rPr>
              <a:t>Systematic oppression </a:t>
            </a:r>
            <a:r>
              <a:rPr lang="en-US" sz="2500" dirty="0">
                <a:solidFill>
                  <a:schemeClr val="bg1"/>
                </a:solidFill>
                <a:latin typeface="MuktaMahee Regular" panose="020B0000000000000000" pitchFamily="34" charset="77"/>
                <a:cs typeface="MuktaMahee Regular" panose="020B0000000000000000" pitchFamily="34" charset="77"/>
              </a:rPr>
              <a:t>by one group over another. </a:t>
            </a:r>
          </a:p>
        </p:txBody>
      </p:sp>
    </p:spTree>
    <p:extLst>
      <p:ext uri="{BB962C8B-B14F-4D97-AF65-F5344CB8AC3E}">
        <p14:creationId xmlns:p14="http://schemas.microsoft.com/office/powerpoint/2010/main" val="1094045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person, holding, outdoor, hand&#10;&#10;Description automatically generated">
            <a:extLst>
              <a:ext uri="{FF2B5EF4-FFF2-40B4-BE49-F238E27FC236}">
                <a16:creationId xmlns:a16="http://schemas.microsoft.com/office/drawing/2014/main" id="{90BEF80A-8D3F-BA82-3E49-937D31FE5D11}"/>
              </a:ext>
            </a:extLst>
          </p:cNvPr>
          <p:cNvPicPr>
            <a:picLocks noChangeAspect="1"/>
          </p:cNvPicPr>
          <p:nvPr/>
        </p:nvPicPr>
        <p:blipFill rotWithShape="1">
          <a:blip r:embed="rId3"/>
          <a:srcRect l="32045" t="1" r="2" b="1"/>
          <a:stretch/>
        </p:blipFill>
        <p:spPr>
          <a:xfrm>
            <a:off x="5199103" y="10"/>
            <a:ext cx="3944897" cy="4455449"/>
          </a:xfrm>
          <a:prstGeom prst="rect">
            <a:avLst/>
          </a:prstGeom>
        </p:spPr>
      </p:pic>
      <p:sp>
        <p:nvSpPr>
          <p:cNvPr id="2" name="Title 1">
            <a:extLst>
              <a:ext uri="{FF2B5EF4-FFF2-40B4-BE49-F238E27FC236}">
                <a16:creationId xmlns:a16="http://schemas.microsoft.com/office/drawing/2014/main" id="{F2726A40-8C58-5CEC-3A9F-5EB50CC13B5E}"/>
              </a:ext>
            </a:extLst>
          </p:cNvPr>
          <p:cNvSpPr>
            <a:spLocks noGrp="1"/>
          </p:cNvSpPr>
          <p:nvPr>
            <p:ph type="title"/>
          </p:nvPr>
        </p:nvSpPr>
        <p:spPr>
          <a:xfrm>
            <a:off x="311700" y="221433"/>
            <a:ext cx="4771288" cy="931042"/>
          </a:xfrm>
        </p:spPr>
        <p:txBody>
          <a:bodyPr>
            <a:normAutofit/>
          </a:bodyPr>
          <a:lstStyle/>
          <a:p>
            <a:r>
              <a:rPr lang="en-US" sz="4000" dirty="0">
                <a:solidFill>
                  <a:schemeClr val="accent2"/>
                </a:solidFill>
              </a:rPr>
              <a:t>3 Decisive Conditions</a:t>
            </a:r>
          </a:p>
        </p:txBody>
      </p:sp>
      <p:sp>
        <p:nvSpPr>
          <p:cNvPr id="3" name="Text Placeholder 2">
            <a:extLst>
              <a:ext uri="{FF2B5EF4-FFF2-40B4-BE49-F238E27FC236}">
                <a16:creationId xmlns:a16="http://schemas.microsoft.com/office/drawing/2014/main" id="{BF0C209C-082B-A8FE-33F4-07A3BB396FE4}"/>
              </a:ext>
            </a:extLst>
          </p:cNvPr>
          <p:cNvSpPr>
            <a:spLocks noGrp="1"/>
          </p:cNvSpPr>
          <p:nvPr>
            <p:ph type="body" idx="1"/>
          </p:nvPr>
        </p:nvSpPr>
        <p:spPr>
          <a:xfrm>
            <a:off x="195585" y="926085"/>
            <a:ext cx="4771287" cy="3446928"/>
          </a:xfrm>
        </p:spPr>
        <p:txBody>
          <a:bodyPr>
            <a:noAutofit/>
          </a:bodyPr>
          <a:lstStyle/>
          <a:p>
            <a:pPr>
              <a:lnSpc>
                <a:spcPct val="100000"/>
              </a:lnSpc>
              <a:spcAft>
                <a:spcPts val="1200"/>
              </a:spcAft>
            </a:pPr>
            <a:r>
              <a:rPr lang="en-US" sz="2500" dirty="0">
                <a:solidFill>
                  <a:schemeClr val="bg1"/>
                </a:solidFill>
                <a:latin typeface="MuktaMahee Regular" panose="020B0000000000000000" pitchFamily="34" charset="77"/>
                <a:cs typeface="MuktaMahee Regular" panose="020B0000000000000000" pitchFamily="34" charset="77"/>
              </a:rPr>
              <a:t>Intent to maintain </a:t>
            </a:r>
            <a:r>
              <a:rPr lang="en-US" sz="2500" u="sng" dirty="0">
                <a:solidFill>
                  <a:schemeClr val="bg1"/>
                </a:solidFill>
                <a:latin typeface="MuktaMahee Regular" panose="020B0000000000000000" pitchFamily="34" charset="77"/>
                <a:cs typeface="MuktaMahee Regular" panose="020B0000000000000000" pitchFamily="34" charset="77"/>
              </a:rPr>
              <a:t>domination</a:t>
            </a:r>
            <a:r>
              <a:rPr lang="en-US" sz="2500" dirty="0">
                <a:solidFill>
                  <a:schemeClr val="bg1"/>
                </a:solidFill>
                <a:latin typeface="MuktaMahee Regular" panose="020B0000000000000000" pitchFamily="34" charset="77"/>
                <a:cs typeface="MuktaMahee Regular" panose="020B0000000000000000" pitchFamily="34" charset="77"/>
              </a:rPr>
              <a:t> by one racial group over another (based on race, creed, or ethnicity)</a:t>
            </a:r>
          </a:p>
          <a:p>
            <a:pPr>
              <a:lnSpc>
                <a:spcPct val="100000"/>
              </a:lnSpc>
              <a:spcAft>
                <a:spcPts val="1200"/>
              </a:spcAft>
            </a:pPr>
            <a:r>
              <a:rPr lang="en-US" sz="2500" u="sng" dirty="0">
                <a:solidFill>
                  <a:schemeClr val="bg1"/>
                </a:solidFill>
                <a:latin typeface="MuktaMahee Regular" panose="020B0000000000000000" pitchFamily="34" charset="77"/>
                <a:cs typeface="MuktaMahee Regular" panose="020B0000000000000000" pitchFamily="34" charset="77"/>
              </a:rPr>
              <a:t>Systematic oppression </a:t>
            </a:r>
            <a:r>
              <a:rPr lang="en-US" sz="2500" dirty="0">
                <a:solidFill>
                  <a:schemeClr val="bg1"/>
                </a:solidFill>
                <a:latin typeface="MuktaMahee Regular" panose="020B0000000000000000" pitchFamily="34" charset="77"/>
                <a:cs typeface="MuktaMahee Regular" panose="020B0000000000000000" pitchFamily="34" charset="77"/>
              </a:rPr>
              <a:t>by one group over another. </a:t>
            </a:r>
          </a:p>
          <a:p>
            <a:pPr>
              <a:lnSpc>
                <a:spcPct val="100000"/>
              </a:lnSpc>
              <a:spcAft>
                <a:spcPts val="1200"/>
              </a:spcAft>
            </a:pPr>
            <a:r>
              <a:rPr lang="en-US" sz="2500" u="sng" dirty="0">
                <a:solidFill>
                  <a:schemeClr val="bg1"/>
                </a:solidFill>
                <a:latin typeface="MuktaMahee Regular" panose="020B0000000000000000" pitchFamily="34" charset="77"/>
                <a:cs typeface="MuktaMahee Regular" panose="020B0000000000000000" pitchFamily="34" charset="77"/>
              </a:rPr>
              <a:t>Human rights violations </a:t>
            </a:r>
            <a:r>
              <a:rPr lang="en-US" sz="2500" dirty="0">
                <a:solidFill>
                  <a:schemeClr val="bg1"/>
                </a:solidFill>
                <a:latin typeface="MuktaMahee Regular" panose="020B0000000000000000" pitchFamily="34" charset="77"/>
                <a:cs typeface="MuktaMahee Regular" panose="020B0000000000000000" pitchFamily="34" charset="77"/>
              </a:rPr>
              <a:t>as part of that oppression</a:t>
            </a:r>
          </a:p>
        </p:txBody>
      </p:sp>
    </p:spTree>
    <p:extLst>
      <p:ext uri="{BB962C8B-B14F-4D97-AF65-F5344CB8AC3E}">
        <p14:creationId xmlns:p14="http://schemas.microsoft.com/office/powerpoint/2010/main" val="1480307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37BFC-70DC-E173-EE3D-7ED1010A8A59}"/>
              </a:ext>
            </a:extLst>
          </p:cNvPr>
          <p:cNvSpPr>
            <a:spLocks noGrp="1"/>
          </p:cNvSpPr>
          <p:nvPr>
            <p:ph type="title"/>
          </p:nvPr>
        </p:nvSpPr>
        <p:spPr/>
        <p:txBody>
          <a:bodyPr/>
          <a:lstStyle/>
          <a:p>
            <a:r>
              <a:rPr lang="en-US" dirty="0"/>
              <a:t>ETHNIC DOMINATION</a:t>
            </a:r>
          </a:p>
        </p:txBody>
      </p:sp>
      <p:pic>
        <p:nvPicPr>
          <p:cNvPr id="4" name="Online Media 3" title="‘If I Don’t Steal [Your Home] Someone Else Will’ Israeli Settler Justifies Forcible Takeover">
            <a:hlinkClick r:id="" action="ppaction://media"/>
            <a:extLst>
              <a:ext uri="{FF2B5EF4-FFF2-40B4-BE49-F238E27FC236}">
                <a16:creationId xmlns:a16="http://schemas.microsoft.com/office/drawing/2014/main" id="{15660CF7-50BC-10B3-9BC3-B4A57960EDB2}"/>
              </a:ext>
            </a:extLst>
          </p:cNvPr>
          <p:cNvPicPr>
            <a:picLocks noRot="1" noChangeAspect="1"/>
          </p:cNvPicPr>
          <p:nvPr>
            <a:videoFile r:link="rId1"/>
          </p:nvPr>
        </p:nvPicPr>
        <p:blipFill rotWithShape="1">
          <a:blip r:embed="rId4"/>
          <a:srcRect l="15788" r="16810"/>
          <a:stretch/>
        </p:blipFill>
        <p:spPr>
          <a:xfrm>
            <a:off x="5932714" y="1152475"/>
            <a:ext cx="2899586" cy="3226436"/>
          </a:xfrm>
          <a:prstGeom prst="rect">
            <a:avLst/>
          </a:prstGeom>
        </p:spPr>
      </p:pic>
      <p:sp>
        <p:nvSpPr>
          <p:cNvPr id="7" name="Text Placeholder 2">
            <a:extLst>
              <a:ext uri="{FF2B5EF4-FFF2-40B4-BE49-F238E27FC236}">
                <a16:creationId xmlns:a16="http://schemas.microsoft.com/office/drawing/2014/main" id="{82A69409-F4DE-81D1-F0D2-AC925989DAC9}"/>
              </a:ext>
            </a:extLst>
          </p:cNvPr>
          <p:cNvSpPr>
            <a:spLocks noGrp="1"/>
          </p:cNvSpPr>
          <p:nvPr>
            <p:ph type="body" idx="1"/>
          </p:nvPr>
        </p:nvSpPr>
        <p:spPr>
          <a:xfrm>
            <a:off x="311700" y="1152475"/>
            <a:ext cx="5152929" cy="2993700"/>
          </a:xfrm>
        </p:spPr>
        <p:txBody>
          <a:bodyPr>
            <a:normAutofit/>
          </a:bodyPr>
          <a:lstStyle/>
          <a:p>
            <a:pPr>
              <a:lnSpc>
                <a:spcPct val="100000"/>
              </a:lnSpc>
            </a:pPr>
            <a:r>
              <a:rPr lang="en-US" dirty="0"/>
              <a:t>Official policy of “Judaization” of Jerusalem</a:t>
            </a:r>
          </a:p>
        </p:txBody>
      </p:sp>
    </p:spTree>
    <p:extLst>
      <p:ext uri="{BB962C8B-B14F-4D97-AF65-F5344CB8AC3E}">
        <p14:creationId xmlns:p14="http://schemas.microsoft.com/office/powerpoint/2010/main" val="243475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37BFC-70DC-E173-EE3D-7ED1010A8A59}"/>
              </a:ext>
            </a:extLst>
          </p:cNvPr>
          <p:cNvSpPr>
            <a:spLocks noGrp="1"/>
          </p:cNvSpPr>
          <p:nvPr>
            <p:ph type="title"/>
          </p:nvPr>
        </p:nvSpPr>
        <p:spPr/>
        <p:txBody>
          <a:bodyPr/>
          <a:lstStyle/>
          <a:p>
            <a:r>
              <a:rPr lang="en-US" dirty="0"/>
              <a:t>ETHNIC DOMINATION</a:t>
            </a:r>
          </a:p>
        </p:txBody>
      </p:sp>
      <p:sp>
        <p:nvSpPr>
          <p:cNvPr id="7" name="Text Placeholder 2">
            <a:extLst>
              <a:ext uri="{FF2B5EF4-FFF2-40B4-BE49-F238E27FC236}">
                <a16:creationId xmlns:a16="http://schemas.microsoft.com/office/drawing/2014/main" id="{78B16C31-FDAD-3433-31A8-1D35411E2FC5}"/>
              </a:ext>
            </a:extLst>
          </p:cNvPr>
          <p:cNvSpPr txBox="1">
            <a:spLocks/>
          </p:cNvSpPr>
          <p:nvPr/>
        </p:nvSpPr>
        <p:spPr>
          <a:xfrm>
            <a:off x="311700" y="1152475"/>
            <a:ext cx="5152929" cy="29937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571500" marR="0" lvl="0" indent="-457200" algn="l" rtl="0" eaLnBrk="1" hangingPunct="1">
              <a:lnSpc>
                <a:spcPct val="115000"/>
              </a:lnSpc>
              <a:spcBef>
                <a:spcPts val="0"/>
              </a:spcBef>
              <a:spcAft>
                <a:spcPts val="0"/>
              </a:spcAft>
              <a:buClr>
                <a:schemeClr val="bg1"/>
              </a:buClr>
              <a:buSzPct val="100000"/>
              <a:buFont typeface="Arial" panose="020B0604020202020204" pitchFamily="34" charset="0"/>
              <a:buChar char="•"/>
              <a:defRPr sz="2800" b="0" i="0" u="none" strike="noStrike" cap="none" baseline="0">
                <a:solidFill>
                  <a:schemeClr val="lt1"/>
                </a:solidFill>
                <a:uFill>
                  <a:solidFill>
                    <a:schemeClr val="accent1"/>
                  </a:solidFill>
                </a:uFill>
                <a:latin typeface="Calibri" panose="020F0502020204030204" pitchFamily="34" charset="0"/>
                <a:ea typeface="Calibri" panose="020F0502020204030204" pitchFamily="34" charset="0"/>
                <a:cs typeface="Calibri" panose="020F0502020204030204" pitchFamily="34" charset="0"/>
                <a:sym typeface="Arial"/>
              </a:defRPr>
            </a:lvl1pPr>
            <a:lvl2pPr marL="914400" marR="0" lvl="1"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00000"/>
              </a:lnSpc>
            </a:pPr>
            <a:r>
              <a:rPr lang="en-US" dirty="0"/>
              <a:t>Official policy of “Judaization” of Jerusalem</a:t>
            </a:r>
          </a:p>
          <a:p>
            <a:pPr>
              <a:lnSpc>
                <a:spcPct val="100000"/>
              </a:lnSpc>
            </a:pPr>
            <a:r>
              <a:rPr lang="en-US" dirty="0"/>
              <a:t>Laws that privilege Jewish Israelis</a:t>
            </a:r>
          </a:p>
        </p:txBody>
      </p:sp>
      <p:pic>
        <p:nvPicPr>
          <p:cNvPr id="11" name="Picture 10">
            <a:extLst>
              <a:ext uri="{FF2B5EF4-FFF2-40B4-BE49-F238E27FC236}">
                <a16:creationId xmlns:a16="http://schemas.microsoft.com/office/drawing/2014/main" id="{E6D902D2-9204-4C83-A6C0-1420BF55A69A}"/>
              </a:ext>
            </a:extLst>
          </p:cNvPr>
          <p:cNvPicPr>
            <a:picLocks noChangeAspect="1"/>
          </p:cNvPicPr>
          <p:nvPr/>
        </p:nvPicPr>
        <p:blipFill>
          <a:blip r:embed="rId3"/>
          <a:stretch>
            <a:fillRect/>
          </a:stretch>
        </p:blipFill>
        <p:spPr>
          <a:xfrm>
            <a:off x="5481748" y="1802084"/>
            <a:ext cx="3322022" cy="1650564"/>
          </a:xfrm>
          <a:prstGeom prst="rect">
            <a:avLst/>
          </a:prstGeom>
        </p:spPr>
      </p:pic>
    </p:spTree>
    <p:extLst>
      <p:ext uri="{BB962C8B-B14F-4D97-AF65-F5344CB8AC3E}">
        <p14:creationId xmlns:p14="http://schemas.microsoft.com/office/powerpoint/2010/main" val="677994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37BFC-70DC-E173-EE3D-7ED1010A8A59}"/>
              </a:ext>
            </a:extLst>
          </p:cNvPr>
          <p:cNvSpPr>
            <a:spLocks noGrp="1"/>
          </p:cNvSpPr>
          <p:nvPr>
            <p:ph type="title"/>
          </p:nvPr>
        </p:nvSpPr>
        <p:spPr/>
        <p:txBody>
          <a:bodyPr/>
          <a:lstStyle/>
          <a:p>
            <a:r>
              <a:rPr lang="en-US" dirty="0"/>
              <a:t>ETHNIC DOMINATION</a:t>
            </a:r>
          </a:p>
        </p:txBody>
      </p:sp>
      <p:sp>
        <p:nvSpPr>
          <p:cNvPr id="3" name="Text Placeholder 2">
            <a:extLst>
              <a:ext uri="{FF2B5EF4-FFF2-40B4-BE49-F238E27FC236}">
                <a16:creationId xmlns:a16="http://schemas.microsoft.com/office/drawing/2014/main" id="{5DB8FEAE-8573-B55B-CA79-E4D111810FE0}"/>
              </a:ext>
            </a:extLst>
          </p:cNvPr>
          <p:cNvSpPr>
            <a:spLocks noGrp="1"/>
          </p:cNvSpPr>
          <p:nvPr>
            <p:ph type="body" idx="1"/>
          </p:nvPr>
        </p:nvSpPr>
        <p:spPr>
          <a:xfrm>
            <a:off x="311700" y="1152475"/>
            <a:ext cx="5152929" cy="2993700"/>
          </a:xfrm>
        </p:spPr>
        <p:txBody>
          <a:bodyPr>
            <a:normAutofit lnSpcReduction="10000"/>
          </a:bodyPr>
          <a:lstStyle/>
          <a:p>
            <a:pPr>
              <a:lnSpc>
                <a:spcPct val="110000"/>
              </a:lnSpc>
            </a:pPr>
            <a:r>
              <a:rPr lang="en-US" dirty="0"/>
              <a:t>Official policy of “Judaization” of Jerusalem</a:t>
            </a:r>
          </a:p>
          <a:p>
            <a:pPr>
              <a:lnSpc>
                <a:spcPct val="110000"/>
              </a:lnSpc>
            </a:pPr>
            <a:r>
              <a:rPr lang="en-US" dirty="0"/>
              <a:t>Laws that privilege Jewish Israelis</a:t>
            </a:r>
          </a:p>
          <a:p>
            <a:pPr>
              <a:lnSpc>
                <a:spcPct val="110000"/>
              </a:lnSpc>
            </a:pPr>
            <a:r>
              <a:rPr lang="en-US" dirty="0"/>
              <a:t>Fragmentation of Palestinian society</a:t>
            </a:r>
          </a:p>
        </p:txBody>
      </p:sp>
      <p:pic>
        <p:nvPicPr>
          <p:cNvPr id="6" name="Picture 5" descr="A diagram of a chart&#10;&#10;Description automatically generated with medium confidence">
            <a:hlinkClick r:id="rId3"/>
            <a:extLst>
              <a:ext uri="{FF2B5EF4-FFF2-40B4-BE49-F238E27FC236}">
                <a16:creationId xmlns:a16="http://schemas.microsoft.com/office/drawing/2014/main" id="{CF58C0A3-C890-1B99-1202-58AC3D5C6E34}"/>
              </a:ext>
            </a:extLst>
          </p:cNvPr>
          <p:cNvPicPr>
            <a:picLocks noChangeAspect="1"/>
          </p:cNvPicPr>
          <p:nvPr/>
        </p:nvPicPr>
        <p:blipFill>
          <a:blip r:embed="rId4"/>
          <a:stretch>
            <a:fillRect/>
          </a:stretch>
        </p:blipFill>
        <p:spPr>
          <a:xfrm>
            <a:off x="6313368" y="1041191"/>
            <a:ext cx="1861804" cy="3216267"/>
          </a:xfrm>
          <a:prstGeom prst="rect">
            <a:avLst/>
          </a:prstGeom>
        </p:spPr>
      </p:pic>
    </p:spTree>
    <p:extLst>
      <p:ext uri="{BB962C8B-B14F-4D97-AF65-F5344CB8AC3E}">
        <p14:creationId xmlns:p14="http://schemas.microsoft.com/office/powerpoint/2010/main" val="3988533513"/>
      </p:ext>
    </p:extLst>
  </p:cSld>
  <p:clrMapOvr>
    <a:masterClrMapping/>
  </p:clrMapOvr>
</p:sld>
</file>

<file path=ppt/theme/theme1.xml><?xml version="1.0" encoding="utf-8"?>
<a:theme xmlns:a="http://schemas.openxmlformats.org/drawingml/2006/main" name="A-F THEME">
  <a:themeElements>
    <a:clrScheme name="Custom 4">
      <a:dk1>
        <a:srgbClr val="000000"/>
      </a:dk1>
      <a:lt1>
        <a:srgbClr val="FFFFFF"/>
      </a:lt1>
      <a:dk2>
        <a:srgbClr val="2A2111"/>
      </a:dk2>
      <a:lt2>
        <a:srgbClr val="EEEEEE"/>
      </a:lt2>
      <a:accent1>
        <a:srgbClr val="66BD93"/>
      </a:accent1>
      <a:accent2>
        <a:srgbClr val="ED3324"/>
      </a:accent2>
      <a:accent3>
        <a:srgbClr val="C3BDBE"/>
      </a:accent3>
      <a:accent4>
        <a:srgbClr val="FFAB40"/>
      </a:accent4>
      <a:accent5>
        <a:srgbClr val="0097A7"/>
      </a:accent5>
      <a:accent6>
        <a:srgbClr val="EEFF41"/>
      </a:accent6>
      <a:hlink>
        <a:srgbClr val="0097A7"/>
      </a:hlink>
      <a:folHlink>
        <a:srgbClr val="0097A7"/>
      </a:folHlink>
    </a:clrScheme>
    <a:fontScheme name="A-F">
      <a:majorFont>
        <a:latin typeface="Bonnie Condensed Normal"/>
        <a:ea typeface=""/>
        <a:cs typeface=""/>
      </a:majorFont>
      <a:minorFont>
        <a:latin typeface="Bonnie Condensed Norm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F THEME" id="{2CEE68E4-C638-4610-A292-22F40BE4CC87}" vid="{5CE4E698-FA12-4440-8E50-DF49EC5DF971}"/>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19539</TotalTime>
  <Words>3240</Words>
  <Application>Microsoft Macintosh PowerPoint</Application>
  <PresentationFormat>On-screen Show (16:9)</PresentationFormat>
  <Paragraphs>284</Paragraphs>
  <Slides>43</Slides>
  <Notes>42</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43</vt:i4>
      </vt:variant>
    </vt:vector>
  </HeadingPairs>
  <TitlesOfParts>
    <vt:vector size="54" baseType="lpstr">
      <vt:lpstr>Acta Book</vt:lpstr>
      <vt:lpstr>Arial</vt:lpstr>
      <vt:lpstr>Bonnie Condensed Normal</vt:lpstr>
      <vt:lpstr>Calibri</vt:lpstr>
      <vt:lpstr>Courier New</vt:lpstr>
      <vt:lpstr>Mukta Bold</vt:lpstr>
      <vt:lpstr>Mukta Regular</vt:lpstr>
      <vt:lpstr>MuktaMahee Regular</vt:lpstr>
      <vt:lpstr>reich</vt:lpstr>
      <vt:lpstr>Symbol</vt:lpstr>
      <vt:lpstr>A-F THEME</vt:lpstr>
      <vt:lpstr>Add title here</vt:lpstr>
      <vt:lpstr>PowerPoint Presentation</vt:lpstr>
      <vt:lpstr>WHAT IS APARTHEID?</vt:lpstr>
      <vt:lpstr>3 Decisive Conditions</vt:lpstr>
      <vt:lpstr>3 Decisive Conditions</vt:lpstr>
      <vt:lpstr>3 Decisive Conditions</vt:lpstr>
      <vt:lpstr>ETHNIC DOMINATION</vt:lpstr>
      <vt:lpstr>ETHNIC DOMINATION</vt:lpstr>
      <vt:lpstr>ETHNIC DOMINATION</vt:lpstr>
      <vt:lpstr>PowerPoint Presentation</vt:lpstr>
      <vt:lpstr>SYSTEMIC OPPRESSION</vt:lpstr>
      <vt:lpstr>SYSTEMIC OPPRESSION</vt:lpstr>
      <vt:lpstr>SYSTEMIC OPPRESSION</vt:lpstr>
      <vt:lpstr>PowerPoint Presentation</vt:lpstr>
      <vt:lpstr>HUMAN RIGHTS VIOLATIONS</vt:lpstr>
      <vt:lpstr>PowerPoint Presentation</vt:lpstr>
      <vt:lpstr>PowerPoint Presentation</vt:lpstr>
      <vt:lpstr>PowerPoint Presentation</vt:lpstr>
      <vt:lpstr>INTERNATIONAL CONSENSUS</vt:lpstr>
      <vt:lpstr>INTERNATIONAL CONSENSUS</vt:lpstr>
      <vt:lpstr>INTERNATIONAL CONSENSUS</vt:lpstr>
      <vt:lpstr>INTERNATIONAL CONSENSUS</vt:lpstr>
      <vt:lpstr>INTERNATIONAL CONSENSUS</vt:lpstr>
      <vt:lpstr>WHAT YOU CAN DO</vt:lpstr>
      <vt:lpstr>THE PLEDGE</vt:lpstr>
      <vt:lpstr>TAKE ACTION – BECOMING APARTHEID-FREE</vt:lpstr>
      <vt:lpstr>TAKE ACTION – BECOMING APARTHEID-FREE</vt:lpstr>
      <vt:lpstr>TAKE ACTION – BECOMING APARTHEID-FREE</vt:lpstr>
      <vt:lpstr>ADVOCACY</vt:lpstr>
      <vt:lpstr>ADVOCACY</vt:lpstr>
      <vt:lpstr>ADVOCACY</vt:lpstr>
      <vt:lpstr>ADVOCACY</vt:lpstr>
      <vt:lpstr>ADVOCACY</vt:lpstr>
      <vt:lpstr>ECONOMIC ACTIVISM</vt:lpstr>
      <vt:lpstr>ECONOMIC ACTIVISM</vt:lpstr>
      <vt:lpstr>ECONOMIC ACTIVISM</vt:lpstr>
      <vt:lpstr>ECONOMIC ACTIVISM</vt:lpstr>
      <vt:lpstr>JOIN THE GROWING NUMBER OF SIGNERS!</vt:lpstr>
      <vt:lpstr>JOIN THE GROWING NUMBER OF SIGNERS!</vt:lpstr>
      <vt:lpstr>JOIN THE GROWING NUMBER OF SIGNERS!</vt:lpstr>
      <vt:lpstr>JOIN THE GROWING NUMBER OF SIGNERS!</vt:lpstr>
      <vt:lpstr>Questions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Brenneman</dc:creator>
  <cp:lastModifiedBy>Allison Tanner</cp:lastModifiedBy>
  <cp:revision>22</cp:revision>
  <dcterms:modified xsi:type="dcterms:W3CDTF">2024-05-30T23:40:29Z</dcterms:modified>
</cp:coreProperties>
</file>